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notesMasterIdLst>
    <p:notesMasterId r:id="rId6"/>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s>
</file>

<file path=ppt/notesMasters/_rels/notesMaster1.xml.rels><?xml version="1.0" encoding="UTF-8"?><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 Id="rId4" Type="http://schemas.openxmlformats.org/officeDocument/2006/relationships/image" Target="../media/logo_white.png"/></Relationships>
</file>

<file path=ppt/slides/_rels/slide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logo_white.png"/></Relationships>
</file>

<file path=ppt/slides/_rels/slide3.xml.rels><?xml version="1.0" encoding="UTF-8"?><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 Id="rId4" Type="http://schemas.openxmlformats.org/officeDocument/2006/relationships/image" Target="../media/logo_white.png"/></Relationships>
</file>

<file path=ppt/slides/_rels/slide4.xml.rels><?xml version="1.0" encoding="UTF-8"?><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jpg"/><Relationship Id="rId3" Type="http://schemas.openxmlformats.org/officeDocument/2006/relationships/slideLayout" Target="../slideLayouts/slideLayout1.xml"/><Relationship Id="rId4" Type="http://schemas.openxmlformats.org/officeDocument/2006/relationships/notesSlide" Target="../notesSlides/notesSlide4.xml"/><Relationship Id="rId5" Type="http://schemas.openxmlformats.org/officeDocument/2006/relationships/image" Target="../media/logo_white.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1005840"/>
          </a:xfrm>
          <a:prstGeom prst="rect">
            <a:avLst/>
          </a:prstGeom>
          <a:solidFill>
            <a:srgbClr val="006281"/>
          </a:solidFill>
          <a:ln w="12700">
            <a:solidFill>
              <a:srgbClr val="006281"/>
            </a:solidFill>
            <a:prstDash val="solid"/>
          </a:ln>
        </p:spPr>
      </p:sp>
      <p:sp>
        <p:nvSpPr>
          <p:cNvPr id="3" name="Shape 1"/>
          <p:cNvSpPr/>
          <p:nvPr/>
        </p:nvSpPr>
        <p:spPr>
          <a:xfrm>
            <a:off x="0" y="1005840"/>
            <a:ext cx="12161520" cy="50292"/>
          </a:xfrm>
          <a:prstGeom prst="rect">
            <a:avLst/>
          </a:prstGeom>
          <a:solidFill>
            <a:srgbClr val="F27500"/>
          </a:solidFill>
          <a:ln w="12700">
            <a:solidFill>
              <a:srgbClr val="F27500"/>
            </a:solidFill>
            <a:prstDash val="solid"/>
          </a:ln>
        </p:spPr>
      </p:sp>
      <p:sp>
        <p:nvSpPr>
          <p:cNvPr id="4" name="Text 2"/>
          <p:cNvSpPr/>
          <p:nvPr/>
        </p:nvSpPr>
        <p:spPr>
          <a:xfrm>
            <a:off x="320040" y="50000"/>
            <a:ext cx="8503920" cy="960120"/>
          </a:xfrm>
          <a:prstGeom prst="rect">
            <a:avLst/>
          </a:prstGeom>
          <a:noFill/>
          <a:ln/>
        </p:spPr>
        <p:txBody>
          <a:bodyPr wrap="square" lIns="0" tIns="0" rIns="0" bIns="0" rtlCol="0" anchor="ctr"/>
          <a:lstStyle/>
          <a:p>
            <a:pPr indent="0" marL="0">
              <a:buNone/>
            </a:pPr>
            <a:r>
              <a:rPr lang="en-US" sz="2100" b="1" dirty="0">
                <a:solidFill>
                  <a:srgbClr val="FFFFFF"/>
                </a:solidFill>
                <a:latin typeface="Calibri" pitchFamily="34" charset="0"/>
                <a:ea typeface="Calibri" pitchFamily="34" charset="-122"/>
                <a:cs typeface="Calibri" pitchFamily="34" charset="-120"/>
              </a:rPr>
              <a:t>PEI Trends Dashboard</a:t>
            </a:r>
            <a:endParaRPr lang="en-US" sz="2100" dirty="0"/>
          </a:p>
          <a:p>
            <a:pPr indent="0" marL="0">
              <a:buNone/>
            </a:pPr>
            <a:r>
              <a:rPr lang="en-US" sz="2100" b="1" dirty="0">
                <a:solidFill>
                  <a:srgbClr val="FFFFFF"/>
                </a:solidFill>
                <a:latin typeface="Calibri" pitchFamily="34" charset="0"/>
                <a:ea typeface="Calibri" pitchFamily="34" charset="-122"/>
                <a:cs typeface="Calibri" pitchFamily="34" charset="-120"/>
              </a:rPr>
              <a:t>Instant Market Insights, Now Just One Click Away</a:t>
            </a:r>
            <a:endParaRPr lang="en-US" sz="2100" dirty="0"/>
          </a:p>
        </p:txBody>
      </p:sp>
      <p:sp>
        <p:nvSpPr>
          <p:cNvPr id="7" name="Shape 5"/>
          <p:cNvSpPr/>
          <p:nvPr/>
        </p:nvSpPr>
        <p:spPr>
          <a:xfrm>
            <a:off x="0" y="6848856"/>
            <a:ext cx="12161520" cy="265176"/>
          </a:xfrm>
          <a:prstGeom prst="rect">
            <a:avLst/>
          </a:prstGeom>
          <a:solidFill>
            <a:srgbClr val="213749"/>
          </a:solidFill>
          <a:ln w="12700">
            <a:solidFill>
              <a:srgbClr val="213749"/>
            </a:solidFill>
            <a:prstDash val="solid"/>
          </a:ln>
        </p:spPr>
      </p:sp>
      <p:sp>
        <p:nvSpPr>
          <p:cNvPr id="8" name="Text 6"/>
          <p:cNvSpPr/>
          <p:nvPr/>
        </p:nvSpPr>
        <p:spPr>
          <a:xfrm>
            <a:off x="274320" y="6858000"/>
            <a:ext cx="11612880" cy="246888"/>
          </a:xfrm>
          <a:prstGeom prst="rect">
            <a:avLst/>
          </a:prstGeom>
          <a:noFill/>
          <a:ln/>
        </p:spPr>
        <p:txBody>
          <a:bodyPr wrap="square" lIns="0" tIns="0" rIns="0" bIns="0" rtlCol="0" anchor="ctr"/>
          <a:lstStyle/>
          <a:p>
            <a:pPr algn="ctr" indent="0" marL="0">
              <a:buNone/>
            </a:pPr>
            <a:r>
              <a:rPr lang="en-US" sz="900" dirty="0">
                <a:solidFill>
                  <a:srgbClr val="7FA8B8"/>
                </a:solidFill>
                <a:latin typeface="Calibri" pitchFamily="34" charset="0"/>
                <a:ea typeface="Calibri" pitchFamily="34" charset="-122"/>
                <a:cs typeface="Calibri" pitchFamily="34" charset="-120"/>
              </a:rPr>
              <a:t>Source: Private Equity Info Database  |  privateequityinfo.com  |  April 2026</a:t>
            </a:r>
            <a:endParaRPr lang="en-US" sz="900" dirty="0"/>
          </a:p>
        </p:txBody>
      </p:sp>
      <p:sp>
        <p:nvSpPr>
          <p:cNvPr id="9" name="Shape 7"/>
          <p:cNvSpPr/>
          <p:nvPr/>
        </p:nvSpPr>
        <p:spPr>
          <a:xfrm>
            <a:off x="320040" y="1225296"/>
            <a:ext cx="73152" cy="932688"/>
          </a:xfrm>
          <a:prstGeom prst="rect">
            <a:avLst/>
          </a:prstGeom>
          <a:solidFill>
            <a:srgbClr val="F27500"/>
          </a:solidFill>
          <a:ln w="12700">
            <a:solidFill>
              <a:srgbClr val="F27500"/>
            </a:solidFill>
            <a:prstDash val="solid"/>
          </a:ln>
        </p:spPr>
      </p:sp>
      <p:sp>
        <p:nvSpPr>
          <p:cNvPr id="10" name="Text 8"/>
          <p:cNvSpPr/>
          <p:nvPr/>
        </p:nvSpPr>
        <p:spPr>
          <a:xfrm>
            <a:off x="521208" y="1152144"/>
            <a:ext cx="2011680" cy="1051560"/>
          </a:xfrm>
          <a:prstGeom prst="rect">
            <a:avLst/>
          </a:prstGeom>
          <a:noFill/>
          <a:ln/>
        </p:spPr>
        <p:txBody>
          <a:bodyPr wrap="square" lIns="0" tIns="0" rIns="0" bIns="0" rtlCol="0" anchor="ctr"/>
          <a:lstStyle/>
          <a:p>
            <a:pPr indent="0" marL="0">
              <a:buNone/>
            </a:pPr>
            <a:r>
              <a:rPr lang="en-US" sz="10000" b="1" dirty="0">
                <a:solidFill>
                  <a:srgbClr val="213749"/>
                </a:solidFill>
                <a:latin typeface="Calibri" pitchFamily="34" charset="0"/>
                <a:ea typeface="Calibri" pitchFamily="34" charset="-122"/>
                <a:cs typeface="Calibri" pitchFamily="34" charset="-120"/>
              </a:rPr>
              <a:t>4</a:t>
            </a:r>
            <a:endParaRPr lang="en-US" sz="10000" dirty="0"/>
          </a:p>
        </p:txBody>
      </p:sp>
      <p:sp>
        <p:nvSpPr>
          <p:cNvPr id="11" name="Text 9"/>
          <p:cNvSpPr/>
          <p:nvPr/>
        </p:nvSpPr>
        <p:spPr>
          <a:xfrm>
            <a:off x="2834640" y="1243584"/>
            <a:ext cx="5303520" cy="347472"/>
          </a:xfrm>
          <a:prstGeom prst="rect">
            <a:avLst/>
          </a:prstGeom>
          <a:noFill/>
          <a:ln/>
        </p:spPr>
        <p:txBody>
          <a:bodyPr wrap="square" lIns="0" tIns="0" rIns="0" bIns="0" rtlCol="0" anchor="ctr"/>
          <a:lstStyle/>
          <a:p>
            <a:pPr indent="0" marL="0">
              <a:buNone/>
            </a:pPr>
            <a:r>
              <a:rPr lang="en-US" sz="1700" b="1" dirty="0">
                <a:solidFill>
                  <a:srgbClr val="213749"/>
                </a:solidFill>
                <a:latin typeface="Calibri" pitchFamily="34" charset="0"/>
                <a:ea typeface="Calibri" pitchFamily="34" charset="-122"/>
                <a:cs typeface="Calibri" pitchFamily="34" charset="-120"/>
              </a:rPr>
              <a:t>Key Market Lenses</a:t>
            </a:r>
            <a:endParaRPr lang="en-US" sz="1700" dirty="0"/>
          </a:p>
        </p:txBody>
      </p:sp>
      <p:sp>
        <p:nvSpPr>
          <p:cNvPr id="12" name="Text 10"/>
          <p:cNvSpPr/>
          <p:nvPr/>
        </p:nvSpPr>
        <p:spPr>
          <a:xfrm>
            <a:off x="2834640" y="1609344"/>
            <a:ext cx="6583680" cy="274320"/>
          </a:xfrm>
          <a:prstGeom prst="rect">
            <a:avLst/>
          </a:prstGeom>
          <a:noFill/>
          <a:ln/>
        </p:spPr>
        <p:txBody>
          <a:bodyPr wrap="square" lIns="0" tIns="0" rIns="0" bIns="0" rtlCol="0" anchor="ctr"/>
          <a:lstStyle/>
          <a:p>
            <a:pPr indent="0" marL="0">
              <a:buNone/>
            </a:pPr>
            <a:r>
              <a:rPr lang="en-US" sz="1100" dirty="0">
                <a:solidFill>
                  <a:srgbClr val="6B7F8A"/>
                </a:solidFill>
                <a:latin typeface="Calibri" pitchFamily="34" charset="0"/>
                <a:ea typeface="Calibri" pitchFamily="34" charset="-122"/>
                <a:cs typeface="Calibri" pitchFamily="34" charset="-120"/>
              </a:rPr>
              <a:t>Acquisition Volume · Holding Period Stats · Deal Geography · Platform vs. Add-ons</a:t>
            </a:r>
            <a:endParaRPr lang="en-US" sz="1100" dirty="0"/>
          </a:p>
        </p:txBody>
      </p:sp>
      <p:sp>
        <p:nvSpPr>
          <p:cNvPr id="13" name="Shape 11"/>
          <p:cNvSpPr/>
          <p:nvPr/>
        </p:nvSpPr>
        <p:spPr>
          <a:xfrm>
            <a:off x="320040" y="2194560"/>
            <a:ext cx="54864" cy="402336"/>
          </a:xfrm>
          <a:prstGeom prst="rect">
            <a:avLst/>
          </a:prstGeom>
          <a:solidFill>
            <a:srgbClr val="006281"/>
          </a:solidFill>
          <a:ln w="12700">
            <a:solidFill>
              <a:srgbClr val="006281"/>
            </a:solidFill>
            <a:prstDash val="solid"/>
          </a:ln>
        </p:spPr>
      </p:sp>
      <p:sp>
        <p:nvSpPr>
          <p:cNvPr id="14" name="Text 12"/>
          <p:cNvSpPr/>
          <p:nvPr/>
        </p:nvSpPr>
        <p:spPr>
          <a:xfrm>
            <a:off x="502920" y="2176272"/>
            <a:ext cx="11338560" cy="438912"/>
          </a:xfrm>
          <a:prstGeom prst="rect">
            <a:avLst/>
          </a:prstGeom>
          <a:noFill/>
          <a:ln/>
        </p:spPr>
        <p:txBody>
          <a:bodyPr wrap="square" lIns="0" tIns="0" rIns="0" bIns="0" rtlCol="0" anchor="ctr"/>
          <a:lstStyle/>
          <a:p>
            <a:pPr indent="0" marL="0">
              <a:buNone/>
            </a:pPr>
            <a:r>
              <a:rPr lang="en-US" sz="1050" dirty="0">
                <a:solidFill>
                  <a:srgbClr val="213749"/>
                </a:solidFill>
                <a:latin typeface="Calibri" pitchFamily="34" charset="0"/>
                <a:ea typeface="Calibri" pitchFamily="34" charset="-122"/>
                <a:cs typeface="Calibri" pitchFamily="34" charset="-120"/>
              </a:rPr>
              <a:t>We're excited to launch Trends — a new PEI dashboard that transforms raw search data into instant insights. You might have granular results, but lack the bigger picture: Is the SaaS sector heating up? Which regions are driving deal activity? With Trends, that insight is now just one click away.</a:t>
            </a:r>
            <a:endParaRPr lang="en-US" sz="1050" dirty="0"/>
          </a:p>
        </p:txBody>
      </p:sp>
      <p:pic>
        <p:nvPicPr>
          <p:cNvPr id="15" name="Image 0" descr="/mnt/user-data/uploads/Snap_5.png"/>
          <p:cNvPicPr>
            <a:picLocks noChangeAspect="1"/>
          </p:cNvPicPr>
          <p:nvPr/>
        </p:nvPicPr>
        <p:blipFill>
          <a:blip r:embed="rId1"/>
          <a:stretch>
            <a:fillRect/>
          </a:stretch>
        </p:blipFill>
        <p:spPr>
          <a:xfrm>
            <a:off x="320040" y="2724912"/>
            <a:ext cx="11521440" cy="3611880"/>
          </a:xfrm>
          <a:prstGeom prst="rect">
            <a:avLst/>
          </a:prstGeom>
        </p:spPr>
      </p:pic>
      <p:sp>
        <p:nvSpPr>
          <p:cNvPr id="16" name="Text 13"/>
          <p:cNvSpPr/>
          <p:nvPr/>
        </p:nvSpPr>
        <p:spPr>
          <a:xfrm>
            <a:off x="320040" y="6419088"/>
            <a:ext cx="11521440" cy="256032"/>
          </a:xfrm>
          <a:prstGeom prst="rect">
            <a:avLst/>
          </a:prstGeom>
          <a:noFill/>
          <a:ln/>
        </p:spPr>
        <p:txBody>
          <a:bodyPr wrap="square" rtlCol="0" anchor="ctr"/>
          <a:lstStyle/>
          <a:p>
            <a:pPr indent="0" marL="0">
              <a:buNone/>
            </a:pPr>
            <a:r>
              <a:rPr lang="en-US" sz="900" i="1" dirty="0">
                <a:solidFill>
                  <a:srgbClr val="6B7F8A"/>
                </a:solidFill>
                <a:latin typeface="Calibri" pitchFamily="34" charset="0"/>
                <a:ea typeface="Calibri" pitchFamily="34" charset="-122"/>
                <a:cs typeface="Calibri" pitchFamily="34" charset="-120"/>
              </a:rPr>
              <a:t>Trends Dashboard from Private Equity Info  |  SaaS search example: 5,509 PE Firms · 1,975 Portfolio Companies · 81,926 Executives</a:t>
            </a:r>
            <a:endParaRPr lang="en-US" sz="900" dirty="0"/>
          </a:p>
        </p:txBody>
      </p:sp>
      <p:pic>
        <p:nvPicPr>
          <p:cNvPr id="99" name="Logo"/>
          <p:cNvPicPr/>
          <p:nvPr/>
        </p:nvPicPr>
        <p:blipFill>
          <a:blip r:embed="rId4"/>
          <a:stretch>
            <a:fillRect/>
          </a:stretch>
        </p:blipFill>
        <p:spPr>
          <a:xfrm>
            <a:off x="8503920" y="210312"/>
            <a:ext cx="3429000" cy="58521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1005840"/>
          </a:xfrm>
          <a:prstGeom prst="rect">
            <a:avLst/>
          </a:prstGeom>
          <a:solidFill>
            <a:srgbClr val="006281"/>
          </a:solidFill>
          <a:ln w="12700">
            <a:solidFill>
              <a:srgbClr val="006281"/>
            </a:solidFill>
            <a:prstDash val="solid"/>
          </a:ln>
        </p:spPr>
      </p:sp>
      <p:sp>
        <p:nvSpPr>
          <p:cNvPr id="3" name="Shape 1"/>
          <p:cNvSpPr/>
          <p:nvPr/>
        </p:nvSpPr>
        <p:spPr>
          <a:xfrm>
            <a:off x="0" y="1005840"/>
            <a:ext cx="12161520" cy="50292"/>
          </a:xfrm>
          <a:prstGeom prst="rect">
            <a:avLst/>
          </a:prstGeom>
          <a:solidFill>
            <a:srgbClr val="F27500"/>
          </a:solidFill>
          <a:ln w="12700">
            <a:solidFill>
              <a:srgbClr val="F27500"/>
            </a:solidFill>
            <a:prstDash val="solid"/>
          </a:ln>
        </p:spPr>
      </p:sp>
      <p:sp>
        <p:nvSpPr>
          <p:cNvPr id="4" name="Text 2"/>
          <p:cNvSpPr/>
          <p:nvPr/>
        </p:nvSpPr>
        <p:spPr>
          <a:xfrm>
            <a:off x="320040" y="50000"/>
            <a:ext cx="8503920" cy="960120"/>
          </a:xfrm>
          <a:prstGeom prst="rect">
            <a:avLst/>
          </a:prstGeom>
          <a:noFill/>
          <a:ln/>
        </p:spPr>
        <p:txBody>
          <a:bodyPr wrap="square" lIns="0" tIns="0" rIns="0" bIns="0" rtlCol="0" anchor="ctr"/>
          <a:lstStyle/>
          <a:p>
            <a:pPr indent="0" marL="0">
              <a:buNone/>
            </a:pPr>
            <a:r>
              <a:rPr lang="en-US" sz="2100" b="1" dirty="0">
                <a:solidFill>
                  <a:srgbClr val="FFFFFF"/>
                </a:solidFill>
                <a:latin typeface="Calibri" pitchFamily="34" charset="0"/>
                <a:ea typeface="Calibri" pitchFamily="34" charset="-122"/>
                <a:cs typeface="Calibri" pitchFamily="34" charset="-120"/>
              </a:rPr>
              <a:t>Analysis &amp; Implications</a:t>
            </a:r>
            <a:endParaRPr lang="en-US" sz="2100" dirty="0"/>
          </a:p>
        </p:txBody>
      </p:sp>
      <p:sp>
        <p:nvSpPr>
          <p:cNvPr id="7" name="Shape 5"/>
          <p:cNvSpPr/>
          <p:nvPr/>
        </p:nvSpPr>
        <p:spPr>
          <a:xfrm>
            <a:off x="0" y="6848856"/>
            <a:ext cx="12161520" cy="265176"/>
          </a:xfrm>
          <a:prstGeom prst="rect">
            <a:avLst/>
          </a:prstGeom>
          <a:solidFill>
            <a:srgbClr val="213749"/>
          </a:solidFill>
          <a:ln w="12700">
            <a:solidFill>
              <a:srgbClr val="213749"/>
            </a:solidFill>
            <a:prstDash val="solid"/>
          </a:ln>
        </p:spPr>
      </p:sp>
      <p:sp>
        <p:nvSpPr>
          <p:cNvPr id="8" name="Text 6"/>
          <p:cNvSpPr/>
          <p:nvPr/>
        </p:nvSpPr>
        <p:spPr>
          <a:xfrm>
            <a:off x="274320" y="6858000"/>
            <a:ext cx="11612880" cy="246888"/>
          </a:xfrm>
          <a:prstGeom prst="rect">
            <a:avLst/>
          </a:prstGeom>
          <a:noFill/>
          <a:ln/>
        </p:spPr>
        <p:txBody>
          <a:bodyPr wrap="square" lIns="0" tIns="0" rIns="0" bIns="0" rtlCol="0" anchor="ctr"/>
          <a:lstStyle/>
          <a:p>
            <a:pPr algn="ctr" indent="0" marL="0">
              <a:buNone/>
            </a:pPr>
            <a:r>
              <a:rPr lang="en-US" sz="900" dirty="0">
                <a:solidFill>
                  <a:srgbClr val="7FA8B8"/>
                </a:solidFill>
                <a:latin typeface="Calibri" pitchFamily="34" charset="0"/>
                <a:ea typeface="Calibri" pitchFamily="34" charset="-122"/>
                <a:cs typeface="Calibri" pitchFamily="34" charset="-120"/>
              </a:rPr>
              <a:t>Source: Private Equity Info Database  |  privateequityinfo.com  |  April 2026</a:t>
            </a:r>
            <a:endParaRPr lang="en-US" sz="900" dirty="0"/>
          </a:p>
        </p:txBody>
      </p:sp>
      <p:sp>
        <p:nvSpPr>
          <p:cNvPr id="9" name="Shape 7"/>
          <p:cNvSpPr/>
          <p:nvPr/>
        </p:nvSpPr>
        <p:spPr>
          <a:xfrm>
            <a:off x="320040" y="1225296"/>
            <a:ext cx="5532120" cy="2011680"/>
          </a:xfrm>
          <a:prstGeom prst="rect">
            <a:avLst/>
          </a:prstGeom>
          <a:solidFill>
            <a:srgbClr val="F4F6F7"/>
          </a:solidFill>
          <a:ln w="12700">
            <a:solidFill>
              <a:srgbClr val="C8D0D6"/>
            </a:solidFill>
            <a:prstDash val="solid"/>
          </a:ln>
        </p:spPr>
      </p:sp>
      <p:sp>
        <p:nvSpPr>
          <p:cNvPr id="10" name="Shape 8"/>
          <p:cNvSpPr/>
          <p:nvPr/>
        </p:nvSpPr>
        <p:spPr>
          <a:xfrm>
            <a:off x="320040" y="1225296"/>
            <a:ext cx="64008" cy="2011680"/>
          </a:xfrm>
          <a:prstGeom prst="rect">
            <a:avLst/>
          </a:prstGeom>
          <a:solidFill>
            <a:srgbClr val="F27500"/>
          </a:solidFill>
          <a:ln w="12700">
            <a:solidFill>
              <a:srgbClr val="F27500"/>
            </a:solidFill>
            <a:prstDash val="solid"/>
          </a:ln>
        </p:spPr>
      </p:sp>
      <p:sp>
        <p:nvSpPr>
          <p:cNvPr id="11" name="Text 9"/>
          <p:cNvSpPr/>
          <p:nvPr/>
        </p:nvSpPr>
        <p:spPr>
          <a:xfrm>
            <a:off x="484632" y="1344168"/>
            <a:ext cx="5303520" cy="310896"/>
          </a:xfrm>
          <a:prstGeom prst="rect">
            <a:avLst/>
          </a:prstGeom>
          <a:noFill/>
          <a:ln/>
        </p:spPr>
        <p:txBody>
          <a:bodyPr wrap="square" lIns="0" tIns="0" rIns="0" bIns="0" rtlCol="0" anchor="t"/>
          <a:lstStyle/>
          <a:p>
            <a:pPr indent="0" marL="0">
              <a:buNone/>
            </a:pPr>
            <a:r>
              <a:rPr lang="en-US" sz="1300" b="1" dirty="0">
                <a:solidFill>
                  <a:srgbClr val="213749"/>
                </a:solidFill>
                <a:latin typeface="Calibri" pitchFamily="34" charset="0"/>
                <a:ea typeface="Calibri" pitchFamily="34" charset="-122"/>
                <a:cs typeface="Calibri" pitchFamily="34" charset="-120"/>
              </a:rPr>
              <a:t>From Search to Insights</a:t>
            </a:r>
            <a:endParaRPr lang="en-US" sz="1300" dirty="0"/>
          </a:p>
        </p:txBody>
      </p:sp>
      <p:sp>
        <p:nvSpPr>
          <p:cNvPr id="12" name="Text 10"/>
          <p:cNvSpPr/>
          <p:nvPr/>
        </p:nvSpPr>
        <p:spPr>
          <a:xfrm>
            <a:off x="484632" y="1682496"/>
            <a:ext cx="5303520" cy="1463040"/>
          </a:xfrm>
          <a:prstGeom prst="rect">
            <a:avLst/>
          </a:prstGeom>
          <a:noFill/>
          <a:ln/>
        </p:spPr>
        <p:txBody>
          <a:bodyPr wrap="square" lIns="0" tIns="0" rIns="0" bIns="0" rtlCol="0" anchor="t"/>
          <a:lstStyle/>
          <a:p>
            <a:pPr indent="0" marL="0">
              <a:buNone/>
            </a:pPr>
            <a:r>
              <a:rPr lang="en-US" sz="1100" dirty="0">
                <a:solidFill>
                  <a:srgbClr val="213749"/>
                </a:solidFill>
                <a:latin typeface="Calibri" pitchFamily="34" charset="0"/>
                <a:ea typeface="Calibri" pitchFamily="34" charset="-122"/>
                <a:cs typeface="Calibri" pitchFamily="34" charset="-120"/>
              </a:rPr>
              <a:t>Searching portfolio companies on PEI delivers a strong dataset, but understanding how that market evolves has traditionally required additional effort. You might have granular search results but lack the bigger picture — with Trends, that insight is now just one click away.</a:t>
            </a:r>
            <a:endParaRPr lang="en-US" sz="1100" dirty="0"/>
          </a:p>
        </p:txBody>
      </p:sp>
      <p:sp>
        <p:nvSpPr>
          <p:cNvPr id="13" name="Shape 11"/>
          <p:cNvSpPr/>
          <p:nvPr/>
        </p:nvSpPr>
        <p:spPr>
          <a:xfrm>
            <a:off x="6309360" y="1225296"/>
            <a:ext cx="5532120" cy="2011680"/>
          </a:xfrm>
          <a:prstGeom prst="rect">
            <a:avLst/>
          </a:prstGeom>
          <a:solidFill>
            <a:srgbClr val="F4F6F7"/>
          </a:solidFill>
          <a:ln w="12700">
            <a:solidFill>
              <a:srgbClr val="C8D0D6"/>
            </a:solidFill>
            <a:prstDash val="solid"/>
          </a:ln>
        </p:spPr>
      </p:sp>
      <p:sp>
        <p:nvSpPr>
          <p:cNvPr id="14" name="Shape 12"/>
          <p:cNvSpPr/>
          <p:nvPr/>
        </p:nvSpPr>
        <p:spPr>
          <a:xfrm>
            <a:off x="6309360" y="1225296"/>
            <a:ext cx="64008" cy="2011680"/>
          </a:xfrm>
          <a:prstGeom prst="rect">
            <a:avLst/>
          </a:prstGeom>
          <a:solidFill>
            <a:srgbClr val="F27500"/>
          </a:solidFill>
          <a:ln w="12700">
            <a:solidFill>
              <a:srgbClr val="F27500"/>
            </a:solidFill>
            <a:prstDash val="solid"/>
          </a:ln>
        </p:spPr>
      </p:sp>
      <p:sp>
        <p:nvSpPr>
          <p:cNvPr id="15" name="Text 13"/>
          <p:cNvSpPr/>
          <p:nvPr/>
        </p:nvSpPr>
        <p:spPr>
          <a:xfrm>
            <a:off x="6473952" y="1344168"/>
            <a:ext cx="5303520" cy="310896"/>
          </a:xfrm>
          <a:prstGeom prst="rect">
            <a:avLst/>
          </a:prstGeom>
          <a:noFill/>
          <a:ln/>
        </p:spPr>
        <p:txBody>
          <a:bodyPr wrap="square" lIns="0" tIns="0" rIns="0" bIns="0" rtlCol="0" anchor="t"/>
          <a:lstStyle/>
          <a:p>
            <a:pPr indent="0" marL="0">
              <a:buNone/>
            </a:pPr>
            <a:r>
              <a:rPr lang="en-US" sz="1300" b="1" dirty="0">
                <a:solidFill>
                  <a:srgbClr val="213749"/>
                </a:solidFill>
                <a:latin typeface="Calibri" pitchFamily="34" charset="0"/>
                <a:ea typeface="Calibri" pitchFamily="34" charset="-122"/>
                <a:cs typeface="Calibri" pitchFamily="34" charset="-120"/>
              </a:rPr>
              <a:t>What Trends Shows You</a:t>
            </a:r>
            <a:endParaRPr lang="en-US" sz="1300" dirty="0"/>
          </a:p>
        </p:txBody>
      </p:sp>
      <p:sp>
        <p:nvSpPr>
          <p:cNvPr id="16" name="Text 14"/>
          <p:cNvSpPr/>
          <p:nvPr/>
        </p:nvSpPr>
        <p:spPr>
          <a:xfrm>
            <a:off x="6473952" y="1682496"/>
            <a:ext cx="5303520" cy="1463040"/>
          </a:xfrm>
          <a:prstGeom prst="rect">
            <a:avLst/>
          </a:prstGeom>
          <a:noFill/>
          <a:ln/>
        </p:spPr>
        <p:txBody>
          <a:bodyPr wrap="square" lIns="0" tIns="0" rIns="0" bIns="0" rtlCol="0" anchor="t"/>
          <a:lstStyle/>
          <a:p>
            <a:pPr indent="0" marL="0">
              <a:buNone/>
            </a:pPr>
            <a:r>
              <a:rPr lang="en-US" sz="1100" dirty="0">
                <a:solidFill>
                  <a:srgbClr val="213749"/>
                </a:solidFill>
                <a:latin typeface="Calibri" pitchFamily="34" charset="0"/>
                <a:ea typeface="Calibri" pitchFamily="34" charset="-122"/>
                <a:cs typeface="Calibri" pitchFamily="34" charset="-120"/>
              </a:rPr>
              <a:t>The Trends dashboard gives a comprehensive view of market activity through four key lenses: Acquisition Volume (identify investment cycles), Holding Period Stats (gauge exit timing and fund strategy), Deal Geography (uncover regional trends), and Platform vs. Add-ons (how firms build value).</a:t>
            </a:r>
            <a:endParaRPr lang="en-US" sz="1100" dirty="0"/>
          </a:p>
        </p:txBody>
      </p:sp>
      <p:sp>
        <p:nvSpPr>
          <p:cNvPr id="17" name="Shape 15"/>
          <p:cNvSpPr/>
          <p:nvPr/>
        </p:nvSpPr>
        <p:spPr>
          <a:xfrm>
            <a:off x="320040" y="3438144"/>
            <a:ext cx="5532120" cy="2011680"/>
          </a:xfrm>
          <a:prstGeom prst="rect">
            <a:avLst/>
          </a:prstGeom>
          <a:solidFill>
            <a:srgbClr val="F4F6F7"/>
          </a:solidFill>
          <a:ln w="12700">
            <a:solidFill>
              <a:srgbClr val="C8D0D6"/>
            </a:solidFill>
            <a:prstDash val="solid"/>
          </a:ln>
        </p:spPr>
      </p:sp>
      <p:sp>
        <p:nvSpPr>
          <p:cNvPr id="18" name="Shape 16"/>
          <p:cNvSpPr/>
          <p:nvPr/>
        </p:nvSpPr>
        <p:spPr>
          <a:xfrm>
            <a:off x="320040" y="3438144"/>
            <a:ext cx="64008" cy="2011680"/>
          </a:xfrm>
          <a:prstGeom prst="rect">
            <a:avLst/>
          </a:prstGeom>
          <a:solidFill>
            <a:srgbClr val="F27500"/>
          </a:solidFill>
          <a:ln w="12700">
            <a:solidFill>
              <a:srgbClr val="F27500"/>
            </a:solidFill>
            <a:prstDash val="solid"/>
          </a:ln>
        </p:spPr>
      </p:sp>
      <p:sp>
        <p:nvSpPr>
          <p:cNvPr id="19" name="Text 17"/>
          <p:cNvSpPr/>
          <p:nvPr/>
        </p:nvSpPr>
        <p:spPr>
          <a:xfrm>
            <a:off x="484632" y="3557016"/>
            <a:ext cx="5303520" cy="310896"/>
          </a:xfrm>
          <a:prstGeom prst="rect">
            <a:avLst/>
          </a:prstGeom>
          <a:noFill/>
          <a:ln/>
        </p:spPr>
        <p:txBody>
          <a:bodyPr wrap="square" lIns="0" tIns="0" rIns="0" bIns="0" rtlCol="0" anchor="t"/>
          <a:lstStyle/>
          <a:p>
            <a:pPr indent="0" marL="0">
              <a:buNone/>
            </a:pPr>
            <a:r>
              <a:rPr lang="en-US" sz="1300" b="1" dirty="0">
                <a:solidFill>
                  <a:srgbClr val="213749"/>
                </a:solidFill>
                <a:latin typeface="Calibri" pitchFamily="34" charset="0"/>
                <a:ea typeface="Calibri" pitchFamily="34" charset="-122"/>
                <a:cs typeface="Calibri" pitchFamily="34" charset="-120"/>
              </a:rPr>
              <a:t>Also Available at the Firm Level</a:t>
            </a:r>
            <a:endParaRPr lang="en-US" sz="1300" dirty="0"/>
          </a:p>
        </p:txBody>
      </p:sp>
      <p:sp>
        <p:nvSpPr>
          <p:cNvPr id="20" name="Text 18"/>
          <p:cNvSpPr/>
          <p:nvPr/>
        </p:nvSpPr>
        <p:spPr>
          <a:xfrm>
            <a:off x="484632" y="3895344"/>
            <a:ext cx="5303520" cy="1463040"/>
          </a:xfrm>
          <a:prstGeom prst="rect">
            <a:avLst/>
          </a:prstGeom>
          <a:noFill/>
          <a:ln/>
        </p:spPr>
        <p:txBody>
          <a:bodyPr wrap="square" lIns="0" tIns="0" rIns="0" bIns="0" rtlCol="0" anchor="t"/>
          <a:lstStyle/>
          <a:p>
            <a:pPr indent="0" marL="0">
              <a:buNone/>
            </a:pPr>
            <a:r>
              <a:rPr lang="en-US" sz="1100" dirty="0">
                <a:solidFill>
                  <a:srgbClr val="213749"/>
                </a:solidFill>
                <a:latin typeface="Calibri" pitchFamily="34" charset="0"/>
                <a:ea typeface="Calibri" pitchFamily="34" charset="-122"/>
                <a:cs typeface="Calibri" pitchFamily="34" charset="-120"/>
              </a:rPr>
              <a:t>Trends is not limited to industry searches. Users can access the same insights when viewing specific Private Equity firms, allowing evaluation of firm-level strategies and activity patterns with ease — giving dealmakers a granular view of sponsor behavior unavailable through traditional research.</a:t>
            </a:r>
            <a:endParaRPr lang="en-US" sz="1100" dirty="0"/>
          </a:p>
        </p:txBody>
      </p:sp>
      <p:sp>
        <p:nvSpPr>
          <p:cNvPr id="21" name="Shape 19"/>
          <p:cNvSpPr/>
          <p:nvPr/>
        </p:nvSpPr>
        <p:spPr>
          <a:xfrm>
            <a:off x="6309360" y="3438144"/>
            <a:ext cx="5532120" cy="2011680"/>
          </a:xfrm>
          <a:prstGeom prst="rect">
            <a:avLst/>
          </a:prstGeom>
          <a:solidFill>
            <a:srgbClr val="F4F6F7"/>
          </a:solidFill>
          <a:ln w="12700">
            <a:solidFill>
              <a:srgbClr val="C8D0D6"/>
            </a:solidFill>
            <a:prstDash val="solid"/>
          </a:ln>
        </p:spPr>
      </p:sp>
      <p:sp>
        <p:nvSpPr>
          <p:cNvPr id="22" name="Shape 20"/>
          <p:cNvSpPr/>
          <p:nvPr/>
        </p:nvSpPr>
        <p:spPr>
          <a:xfrm>
            <a:off x="6309360" y="3438144"/>
            <a:ext cx="64008" cy="2011680"/>
          </a:xfrm>
          <a:prstGeom prst="rect">
            <a:avLst/>
          </a:prstGeom>
          <a:solidFill>
            <a:srgbClr val="F27500"/>
          </a:solidFill>
          <a:ln w="12700">
            <a:solidFill>
              <a:srgbClr val="F27500"/>
            </a:solidFill>
            <a:prstDash val="solid"/>
          </a:ln>
        </p:spPr>
      </p:sp>
      <p:sp>
        <p:nvSpPr>
          <p:cNvPr id="23" name="Text 21"/>
          <p:cNvSpPr/>
          <p:nvPr/>
        </p:nvSpPr>
        <p:spPr>
          <a:xfrm>
            <a:off x="6473952" y="3557016"/>
            <a:ext cx="5303520" cy="310896"/>
          </a:xfrm>
          <a:prstGeom prst="rect">
            <a:avLst/>
          </a:prstGeom>
          <a:noFill/>
          <a:ln/>
        </p:spPr>
        <p:txBody>
          <a:bodyPr wrap="square" lIns="0" tIns="0" rIns="0" bIns="0" rtlCol="0" anchor="t"/>
          <a:lstStyle/>
          <a:p>
            <a:pPr indent="0" marL="0">
              <a:buNone/>
            </a:pPr>
            <a:r>
              <a:rPr lang="en-US" sz="1300" b="1" dirty="0">
                <a:solidFill>
                  <a:srgbClr val="213749"/>
                </a:solidFill>
                <a:latin typeface="Calibri" pitchFamily="34" charset="0"/>
                <a:ea typeface="Calibri" pitchFamily="34" charset="-122"/>
                <a:cs typeface="Calibri" pitchFamily="34" charset="-120"/>
              </a:rPr>
              <a:t>Why This Matters</a:t>
            </a:r>
            <a:endParaRPr lang="en-US" sz="1300" dirty="0"/>
          </a:p>
        </p:txBody>
      </p:sp>
      <p:sp>
        <p:nvSpPr>
          <p:cNvPr id="24" name="Text 22"/>
          <p:cNvSpPr/>
          <p:nvPr/>
        </p:nvSpPr>
        <p:spPr>
          <a:xfrm>
            <a:off x="6473952" y="3895344"/>
            <a:ext cx="5303520" cy="1463040"/>
          </a:xfrm>
          <a:prstGeom prst="rect">
            <a:avLst/>
          </a:prstGeom>
          <a:noFill/>
          <a:ln/>
        </p:spPr>
        <p:txBody>
          <a:bodyPr wrap="square" lIns="0" tIns="0" rIns="0" bIns="0" rtlCol="0" anchor="t"/>
          <a:lstStyle/>
          <a:p>
            <a:pPr indent="0" marL="0">
              <a:buNone/>
            </a:pPr>
            <a:r>
              <a:rPr lang="en-US" sz="1100" dirty="0">
                <a:solidFill>
                  <a:srgbClr val="213749"/>
                </a:solidFill>
                <a:latin typeface="Calibri" pitchFamily="34" charset="0"/>
                <a:ea typeface="Calibri" pitchFamily="34" charset="-122"/>
                <a:cs typeface="Calibri" pitchFamily="34" charset="-120"/>
              </a:rPr>
              <a:t>With Trends on PEI, professionals can spot market momentum and shifts in deal activity, compare strategies across industries and firms, support insights with clear visual data, and reduce time spent on manual analysis — directly accelerating deal sourcing and investment decision-making.</a:t>
            </a:r>
            <a:endParaRPr lang="en-US" sz="1100" dirty="0"/>
          </a:p>
        </p:txBody>
      </p:sp>
      <p:sp>
        <p:nvSpPr>
          <p:cNvPr id="25" name="Shape 23"/>
          <p:cNvSpPr/>
          <p:nvPr/>
        </p:nvSpPr>
        <p:spPr>
          <a:xfrm>
            <a:off x="320040" y="5596128"/>
            <a:ext cx="11521440" cy="548640"/>
          </a:xfrm>
          <a:prstGeom prst="rect">
            <a:avLst/>
          </a:prstGeom>
          <a:solidFill>
            <a:srgbClr val="F4F6F7"/>
          </a:solidFill>
          <a:ln w="12700">
            <a:solidFill>
              <a:srgbClr val="C8D0D6"/>
            </a:solidFill>
            <a:prstDash val="solid"/>
          </a:ln>
        </p:spPr>
      </p:sp>
      <p:sp>
        <p:nvSpPr>
          <p:cNvPr id="26" name="Shape 24"/>
          <p:cNvSpPr/>
          <p:nvPr/>
        </p:nvSpPr>
        <p:spPr>
          <a:xfrm>
            <a:off x="320040" y="5596128"/>
            <a:ext cx="64008" cy="548640"/>
          </a:xfrm>
          <a:prstGeom prst="rect">
            <a:avLst/>
          </a:prstGeom>
          <a:solidFill>
            <a:srgbClr val="006281"/>
          </a:solidFill>
          <a:ln w="12700">
            <a:solidFill>
              <a:srgbClr val="006281"/>
            </a:solidFill>
            <a:prstDash val="solid"/>
          </a:ln>
        </p:spPr>
      </p:sp>
      <p:sp>
        <p:nvSpPr>
          <p:cNvPr id="27" name="Text 25"/>
          <p:cNvSpPr/>
          <p:nvPr/>
        </p:nvSpPr>
        <p:spPr>
          <a:xfrm>
            <a:off x="512064" y="5614416"/>
            <a:ext cx="11173968" cy="512064"/>
          </a:xfrm>
          <a:prstGeom prst="rect">
            <a:avLst/>
          </a:prstGeom>
          <a:noFill/>
          <a:ln/>
        </p:spPr>
        <p:txBody>
          <a:bodyPr wrap="square" lIns="0" tIns="0" rIns="0" bIns="0" rtlCol="0" anchor="ctr"/>
          <a:lstStyle/>
          <a:p>
            <a:pPr indent="0" marL="0">
              <a:buNone/>
            </a:pPr>
            <a:r>
              <a:rPr lang="en-US" sz="1000" b="1" dirty="0">
                <a:solidFill>
                  <a:srgbClr val="213749"/>
                </a:solidFill>
                <a:latin typeface="Calibri" pitchFamily="34" charset="0"/>
                <a:ea typeface="Calibri" pitchFamily="34" charset="-122"/>
                <a:cs typeface="Calibri" pitchFamily="34" charset="-120"/>
              </a:rPr>
              <a:t xml:space="preserve">Dashboard Context:  </a:t>
            </a:r>
            <a:pPr indent="0" marL="0">
              <a:buNone/>
            </a:pPr>
            <a:r>
              <a:rPr lang="en-US" sz="1000" dirty="0">
                <a:solidFill>
                  <a:srgbClr val="213749"/>
                </a:solidFill>
                <a:latin typeface="Calibri" pitchFamily="34" charset="0"/>
                <a:ea typeface="Calibri" pitchFamily="34" charset="-122"/>
                <a:cs typeface="Calibri" pitchFamily="34" charset="-120"/>
              </a:rPr>
              <a:t>The Trends dashboard transforms PEI search results into instant market intelligence. A SaaS search surfaces 5,509 PE firms, 1,975 portfolio companies, and 81,926 executives. With a median exit holding period of 4.5 years and 57.3% add-on deal activity, Trends gives sponsors the real-time visibility to identify investment cycles, benchmark strategies, and act at the right moment.</a:t>
            </a:r>
            <a:endParaRPr lang="en-US" sz="1000" dirty="0"/>
          </a:p>
        </p:txBody>
      </p:sp>
      <p:pic>
        <p:nvPicPr>
          <p:cNvPr id="99" name="Logo"/>
          <p:cNvPicPr/>
          <p:nvPr/>
        </p:nvPicPr>
        <p:blipFill>
          <a:blip r:embed="rId3"/>
          <a:stretch>
            <a:fillRect/>
          </a:stretch>
        </p:blipFill>
        <p:spPr>
          <a:xfrm>
            <a:off x="8503920" y="210312"/>
            <a:ext cx="3429000" cy="58521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1005840"/>
          </a:xfrm>
          <a:prstGeom prst="rect">
            <a:avLst/>
          </a:prstGeom>
          <a:solidFill>
            <a:srgbClr val="006281"/>
          </a:solidFill>
          <a:ln w="12700">
            <a:solidFill>
              <a:srgbClr val="006281"/>
            </a:solidFill>
            <a:prstDash val="solid"/>
          </a:ln>
        </p:spPr>
      </p:sp>
      <p:sp>
        <p:nvSpPr>
          <p:cNvPr id="3" name="Shape 1"/>
          <p:cNvSpPr/>
          <p:nvPr/>
        </p:nvSpPr>
        <p:spPr>
          <a:xfrm>
            <a:off x="0" y="1005840"/>
            <a:ext cx="12161520" cy="50292"/>
          </a:xfrm>
          <a:prstGeom prst="rect">
            <a:avLst/>
          </a:prstGeom>
          <a:solidFill>
            <a:srgbClr val="F27500"/>
          </a:solidFill>
          <a:ln w="12700">
            <a:solidFill>
              <a:srgbClr val="F27500"/>
            </a:solidFill>
            <a:prstDash val="solid"/>
          </a:ln>
        </p:spPr>
      </p:sp>
      <p:sp>
        <p:nvSpPr>
          <p:cNvPr id="4" name="Text 2"/>
          <p:cNvSpPr/>
          <p:nvPr/>
        </p:nvSpPr>
        <p:spPr>
          <a:xfrm>
            <a:off x="320040" y="50000"/>
            <a:ext cx="8503920" cy="960120"/>
          </a:xfrm>
          <a:prstGeom prst="rect">
            <a:avLst/>
          </a:prstGeom>
          <a:noFill/>
          <a:ln/>
        </p:spPr>
        <p:txBody>
          <a:bodyPr wrap="square" lIns="0" tIns="0" rIns="0" bIns="0" rtlCol="0" anchor="ctr"/>
          <a:lstStyle/>
          <a:p>
            <a:pPr indent="0" marL="0">
              <a:buNone/>
            </a:pPr>
            <a:r>
              <a:rPr lang="en-US" sz="2100" b="1" dirty="0">
                <a:solidFill>
                  <a:srgbClr val="FFFFFF"/>
                </a:solidFill>
                <a:latin typeface="Calibri" pitchFamily="34" charset="0"/>
                <a:ea typeface="Calibri" pitchFamily="34" charset="-122"/>
                <a:cs typeface="Calibri" pitchFamily="34" charset="-120"/>
              </a:rPr>
              <a:t>Trends Dashboard — Four Key Market Lenses</a:t>
            </a:r>
            <a:endParaRPr lang="en-US" sz="2100" dirty="0"/>
          </a:p>
        </p:txBody>
      </p:sp>
      <p:sp>
        <p:nvSpPr>
          <p:cNvPr id="7" name="Shape 5"/>
          <p:cNvSpPr/>
          <p:nvPr/>
        </p:nvSpPr>
        <p:spPr>
          <a:xfrm>
            <a:off x="0" y="6848856"/>
            <a:ext cx="12161520" cy="265176"/>
          </a:xfrm>
          <a:prstGeom prst="rect">
            <a:avLst/>
          </a:prstGeom>
          <a:solidFill>
            <a:srgbClr val="213749"/>
          </a:solidFill>
          <a:ln w="12700">
            <a:solidFill>
              <a:srgbClr val="213749"/>
            </a:solidFill>
            <a:prstDash val="solid"/>
          </a:ln>
        </p:spPr>
      </p:sp>
      <p:sp>
        <p:nvSpPr>
          <p:cNvPr id="8" name="Text 6"/>
          <p:cNvSpPr/>
          <p:nvPr/>
        </p:nvSpPr>
        <p:spPr>
          <a:xfrm>
            <a:off x="274320" y="6858000"/>
            <a:ext cx="11612880" cy="246888"/>
          </a:xfrm>
          <a:prstGeom prst="rect">
            <a:avLst/>
          </a:prstGeom>
          <a:noFill/>
          <a:ln/>
        </p:spPr>
        <p:txBody>
          <a:bodyPr wrap="square" lIns="0" tIns="0" rIns="0" bIns="0" rtlCol="0" anchor="ctr"/>
          <a:lstStyle/>
          <a:p>
            <a:pPr algn="ctr" indent="0" marL="0">
              <a:buNone/>
            </a:pPr>
            <a:r>
              <a:rPr lang="en-US" sz="900" dirty="0">
                <a:solidFill>
                  <a:srgbClr val="7FA8B8"/>
                </a:solidFill>
                <a:latin typeface="Calibri" pitchFamily="34" charset="0"/>
                <a:ea typeface="Calibri" pitchFamily="34" charset="-122"/>
                <a:cs typeface="Calibri" pitchFamily="34" charset="-120"/>
              </a:rPr>
              <a:t>Source: Private Equity Info Database  |  privateequityinfo.com  |  April 2026</a:t>
            </a:r>
            <a:endParaRPr lang="en-US" sz="900" dirty="0"/>
          </a:p>
        </p:txBody>
      </p:sp>
      <p:sp>
        <p:nvSpPr>
          <p:cNvPr id="9" name="Shape 7"/>
          <p:cNvSpPr/>
          <p:nvPr/>
        </p:nvSpPr>
        <p:spPr>
          <a:xfrm>
            <a:off x="320040" y="1225296"/>
            <a:ext cx="54864" cy="640080"/>
          </a:xfrm>
          <a:prstGeom prst="rect">
            <a:avLst/>
          </a:prstGeom>
          <a:solidFill>
            <a:srgbClr val="F27500"/>
          </a:solidFill>
          <a:ln w="12700">
            <a:solidFill>
              <a:srgbClr val="F27500"/>
            </a:solidFill>
            <a:prstDash val="solid"/>
          </a:ln>
        </p:spPr>
      </p:sp>
      <p:sp>
        <p:nvSpPr>
          <p:cNvPr id="10" name="Text 8"/>
          <p:cNvSpPr/>
          <p:nvPr/>
        </p:nvSpPr>
        <p:spPr>
          <a:xfrm>
            <a:off x="438912" y="1207008"/>
            <a:ext cx="2523744" cy="329184"/>
          </a:xfrm>
          <a:prstGeom prst="rect">
            <a:avLst/>
          </a:prstGeom>
          <a:noFill/>
          <a:ln/>
        </p:spPr>
        <p:txBody>
          <a:bodyPr wrap="square" lIns="0" tIns="0" rIns="0" bIns="0" rtlCol="0" anchor="ctr"/>
          <a:lstStyle/>
          <a:p>
            <a:pPr indent="0" marL="0">
              <a:buNone/>
            </a:pPr>
            <a:r>
              <a:rPr lang="en-US" sz="1150" b="1" dirty="0">
                <a:solidFill>
                  <a:srgbClr val="213749"/>
                </a:solidFill>
                <a:latin typeface="Calibri" pitchFamily="34" charset="0"/>
                <a:ea typeface="Calibri" pitchFamily="34" charset="-122"/>
                <a:cs typeface="Calibri" pitchFamily="34" charset="-120"/>
              </a:rPr>
              <a:t>Acquisition Volume</a:t>
            </a:r>
            <a:endParaRPr lang="en-US" sz="1150" dirty="0"/>
          </a:p>
        </p:txBody>
      </p:sp>
      <p:sp>
        <p:nvSpPr>
          <p:cNvPr id="11" name="Text 9"/>
          <p:cNvSpPr/>
          <p:nvPr/>
        </p:nvSpPr>
        <p:spPr>
          <a:xfrm>
            <a:off x="438912" y="1536192"/>
            <a:ext cx="2523744" cy="274320"/>
          </a:xfrm>
          <a:prstGeom prst="rect">
            <a:avLst/>
          </a:prstGeom>
          <a:noFill/>
          <a:ln/>
        </p:spPr>
        <p:txBody>
          <a:bodyPr wrap="square" lIns="0" tIns="0" rIns="0" bIns="0" rtlCol="0" anchor="ctr"/>
          <a:lstStyle/>
          <a:p>
            <a:pPr indent="0" marL="0">
              <a:buNone/>
            </a:pPr>
            <a:r>
              <a:rPr lang="en-US" sz="1000" dirty="0">
                <a:solidFill>
                  <a:srgbClr val="6B7F8A"/>
                </a:solidFill>
                <a:latin typeface="Calibri" pitchFamily="34" charset="0"/>
                <a:ea typeface="Calibri" pitchFamily="34" charset="-122"/>
                <a:cs typeface="Calibri" pitchFamily="34" charset="-120"/>
              </a:rPr>
              <a:t>Identify deal cycles over time</a:t>
            </a:r>
            <a:endParaRPr lang="en-US" sz="1000" dirty="0"/>
          </a:p>
        </p:txBody>
      </p:sp>
      <p:sp>
        <p:nvSpPr>
          <p:cNvPr id="12" name="Shape 10"/>
          <p:cNvSpPr/>
          <p:nvPr/>
        </p:nvSpPr>
        <p:spPr>
          <a:xfrm>
            <a:off x="3273552" y="1225296"/>
            <a:ext cx="54864" cy="640080"/>
          </a:xfrm>
          <a:prstGeom prst="rect">
            <a:avLst/>
          </a:prstGeom>
          <a:solidFill>
            <a:srgbClr val="F27500"/>
          </a:solidFill>
          <a:ln w="12700">
            <a:solidFill>
              <a:srgbClr val="F27500"/>
            </a:solidFill>
            <a:prstDash val="solid"/>
          </a:ln>
        </p:spPr>
      </p:sp>
      <p:sp>
        <p:nvSpPr>
          <p:cNvPr id="13" name="Text 11"/>
          <p:cNvSpPr/>
          <p:nvPr/>
        </p:nvSpPr>
        <p:spPr>
          <a:xfrm>
            <a:off x="3392424" y="1207008"/>
            <a:ext cx="2523744" cy="329184"/>
          </a:xfrm>
          <a:prstGeom prst="rect">
            <a:avLst/>
          </a:prstGeom>
          <a:noFill/>
          <a:ln/>
        </p:spPr>
        <p:txBody>
          <a:bodyPr wrap="square" lIns="0" tIns="0" rIns="0" bIns="0" rtlCol="0" anchor="ctr"/>
          <a:lstStyle/>
          <a:p>
            <a:pPr indent="0" marL="0">
              <a:buNone/>
            </a:pPr>
            <a:r>
              <a:rPr lang="en-US" sz="1150" b="1" dirty="0">
                <a:solidFill>
                  <a:srgbClr val="213749"/>
                </a:solidFill>
                <a:latin typeface="Calibri" pitchFamily="34" charset="0"/>
                <a:ea typeface="Calibri" pitchFamily="34" charset="-122"/>
                <a:cs typeface="Calibri" pitchFamily="34" charset="-120"/>
              </a:rPr>
              <a:t>Holding Period Stats</a:t>
            </a:r>
            <a:endParaRPr lang="en-US" sz="1150" dirty="0"/>
          </a:p>
        </p:txBody>
      </p:sp>
      <p:sp>
        <p:nvSpPr>
          <p:cNvPr id="14" name="Text 12"/>
          <p:cNvSpPr/>
          <p:nvPr/>
        </p:nvSpPr>
        <p:spPr>
          <a:xfrm>
            <a:off x="3392424" y="1536192"/>
            <a:ext cx="2523744" cy="274320"/>
          </a:xfrm>
          <a:prstGeom prst="rect">
            <a:avLst/>
          </a:prstGeom>
          <a:noFill/>
          <a:ln/>
        </p:spPr>
        <p:txBody>
          <a:bodyPr wrap="square" lIns="0" tIns="0" rIns="0" bIns="0" rtlCol="0" anchor="ctr"/>
          <a:lstStyle/>
          <a:p>
            <a:pPr indent="0" marL="0">
              <a:buNone/>
            </a:pPr>
            <a:r>
              <a:rPr lang="en-US" sz="1000" dirty="0">
                <a:solidFill>
                  <a:srgbClr val="6B7F8A"/>
                </a:solidFill>
                <a:latin typeface="Calibri" pitchFamily="34" charset="0"/>
                <a:ea typeface="Calibri" pitchFamily="34" charset="-122"/>
                <a:cs typeface="Calibri" pitchFamily="34" charset="-120"/>
              </a:rPr>
              <a:t>Gauge exit timing and fund strategy</a:t>
            </a:r>
            <a:endParaRPr lang="en-US" sz="1000" dirty="0"/>
          </a:p>
        </p:txBody>
      </p:sp>
      <p:sp>
        <p:nvSpPr>
          <p:cNvPr id="15" name="Shape 13"/>
          <p:cNvSpPr/>
          <p:nvPr/>
        </p:nvSpPr>
        <p:spPr>
          <a:xfrm>
            <a:off x="6227064" y="1225296"/>
            <a:ext cx="54864" cy="640080"/>
          </a:xfrm>
          <a:prstGeom prst="rect">
            <a:avLst/>
          </a:prstGeom>
          <a:solidFill>
            <a:srgbClr val="F27500"/>
          </a:solidFill>
          <a:ln w="12700">
            <a:solidFill>
              <a:srgbClr val="F27500"/>
            </a:solidFill>
            <a:prstDash val="solid"/>
          </a:ln>
        </p:spPr>
      </p:sp>
      <p:sp>
        <p:nvSpPr>
          <p:cNvPr id="16" name="Text 14"/>
          <p:cNvSpPr/>
          <p:nvPr/>
        </p:nvSpPr>
        <p:spPr>
          <a:xfrm>
            <a:off x="6345936" y="1207008"/>
            <a:ext cx="2523744" cy="329184"/>
          </a:xfrm>
          <a:prstGeom prst="rect">
            <a:avLst/>
          </a:prstGeom>
          <a:noFill/>
          <a:ln/>
        </p:spPr>
        <p:txBody>
          <a:bodyPr wrap="square" lIns="0" tIns="0" rIns="0" bIns="0" rtlCol="0" anchor="ctr"/>
          <a:lstStyle/>
          <a:p>
            <a:pPr indent="0" marL="0">
              <a:buNone/>
            </a:pPr>
            <a:r>
              <a:rPr lang="en-US" sz="1150" b="1" dirty="0">
                <a:solidFill>
                  <a:srgbClr val="213749"/>
                </a:solidFill>
                <a:latin typeface="Calibri" pitchFamily="34" charset="0"/>
                <a:ea typeface="Calibri" pitchFamily="34" charset="-122"/>
                <a:cs typeface="Calibri" pitchFamily="34" charset="-120"/>
              </a:rPr>
              <a:t>Deal Geography</a:t>
            </a:r>
            <a:endParaRPr lang="en-US" sz="1150" dirty="0"/>
          </a:p>
        </p:txBody>
      </p:sp>
      <p:sp>
        <p:nvSpPr>
          <p:cNvPr id="17" name="Text 15"/>
          <p:cNvSpPr/>
          <p:nvPr/>
        </p:nvSpPr>
        <p:spPr>
          <a:xfrm>
            <a:off x="6345936" y="1536192"/>
            <a:ext cx="2523744" cy="274320"/>
          </a:xfrm>
          <a:prstGeom prst="rect">
            <a:avLst/>
          </a:prstGeom>
          <a:noFill/>
          <a:ln/>
        </p:spPr>
        <p:txBody>
          <a:bodyPr wrap="square" lIns="0" tIns="0" rIns="0" bIns="0" rtlCol="0" anchor="ctr"/>
          <a:lstStyle/>
          <a:p>
            <a:pPr indent="0" marL="0">
              <a:buNone/>
            </a:pPr>
            <a:r>
              <a:rPr lang="en-US" sz="1000" dirty="0">
                <a:solidFill>
                  <a:srgbClr val="6B7F8A"/>
                </a:solidFill>
                <a:latin typeface="Calibri" pitchFamily="34" charset="0"/>
                <a:ea typeface="Calibri" pitchFamily="34" charset="-122"/>
                <a:cs typeface="Calibri" pitchFamily="34" charset="-120"/>
              </a:rPr>
              <a:t>Uncover regional investment trends</a:t>
            </a:r>
            <a:endParaRPr lang="en-US" sz="1000" dirty="0"/>
          </a:p>
        </p:txBody>
      </p:sp>
      <p:sp>
        <p:nvSpPr>
          <p:cNvPr id="18" name="Shape 16"/>
          <p:cNvSpPr/>
          <p:nvPr/>
        </p:nvSpPr>
        <p:spPr>
          <a:xfrm>
            <a:off x="9180576" y="1225296"/>
            <a:ext cx="54864" cy="640080"/>
          </a:xfrm>
          <a:prstGeom prst="rect">
            <a:avLst/>
          </a:prstGeom>
          <a:solidFill>
            <a:srgbClr val="F27500"/>
          </a:solidFill>
          <a:ln w="12700">
            <a:solidFill>
              <a:srgbClr val="F27500"/>
            </a:solidFill>
            <a:prstDash val="solid"/>
          </a:ln>
        </p:spPr>
      </p:sp>
      <p:sp>
        <p:nvSpPr>
          <p:cNvPr id="19" name="Text 17"/>
          <p:cNvSpPr/>
          <p:nvPr/>
        </p:nvSpPr>
        <p:spPr>
          <a:xfrm>
            <a:off x="9299448" y="1207008"/>
            <a:ext cx="2523744" cy="329184"/>
          </a:xfrm>
          <a:prstGeom prst="rect">
            <a:avLst/>
          </a:prstGeom>
          <a:noFill/>
          <a:ln/>
        </p:spPr>
        <p:txBody>
          <a:bodyPr wrap="square" lIns="0" tIns="0" rIns="0" bIns="0" rtlCol="0" anchor="ctr"/>
          <a:lstStyle/>
          <a:p>
            <a:pPr indent="0" marL="0">
              <a:buNone/>
            </a:pPr>
            <a:r>
              <a:rPr lang="en-US" sz="1150" b="1" dirty="0">
                <a:solidFill>
                  <a:srgbClr val="213749"/>
                </a:solidFill>
                <a:latin typeface="Calibri" pitchFamily="34" charset="0"/>
                <a:ea typeface="Calibri" pitchFamily="34" charset="-122"/>
                <a:cs typeface="Calibri" pitchFamily="34" charset="-120"/>
              </a:rPr>
              <a:t>Platform vs. Add-ons</a:t>
            </a:r>
            <a:endParaRPr lang="en-US" sz="1150" dirty="0"/>
          </a:p>
        </p:txBody>
      </p:sp>
      <p:sp>
        <p:nvSpPr>
          <p:cNvPr id="20" name="Text 18"/>
          <p:cNvSpPr/>
          <p:nvPr/>
        </p:nvSpPr>
        <p:spPr>
          <a:xfrm>
            <a:off x="9299448" y="1536192"/>
            <a:ext cx="2523744" cy="274320"/>
          </a:xfrm>
          <a:prstGeom prst="rect">
            <a:avLst/>
          </a:prstGeom>
          <a:noFill/>
          <a:ln/>
        </p:spPr>
        <p:txBody>
          <a:bodyPr wrap="square" lIns="0" tIns="0" rIns="0" bIns="0" rtlCol="0" anchor="ctr"/>
          <a:lstStyle/>
          <a:p>
            <a:pPr indent="0" marL="0">
              <a:buNone/>
            </a:pPr>
            <a:r>
              <a:rPr lang="en-US" sz="1000" dirty="0">
                <a:solidFill>
                  <a:srgbClr val="6B7F8A"/>
                </a:solidFill>
                <a:latin typeface="Calibri" pitchFamily="34" charset="0"/>
                <a:ea typeface="Calibri" pitchFamily="34" charset="-122"/>
                <a:cs typeface="Calibri" pitchFamily="34" charset="-120"/>
              </a:rPr>
              <a:t>Understand how firms build portfolio value</a:t>
            </a:r>
            <a:endParaRPr lang="en-US" sz="1000" dirty="0"/>
          </a:p>
        </p:txBody>
      </p:sp>
      <p:pic>
        <p:nvPicPr>
          <p:cNvPr id="21" name="Image 0" descr="/mnt/user-data/uploads/collage_4.png"/>
          <p:cNvPicPr>
            <a:picLocks noChangeAspect="1"/>
          </p:cNvPicPr>
          <p:nvPr/>
        </p:nvPicPr>
        <p:blipFill>
          <a:blip r:embed="rId1"/>
          <a:stretch>
            <a:fillRect/>
          </a:stretch>
        </p:blipFill>
        <p:spPr>
          <a:xfrm>
            <a:off x="320040" y="1993392"/>
            <a:ext cx="11521440" cy="4370832"/>
          </a:xfrm>
          <a:prstGeom prst="rect">
            <a:avLst/>
          </a:prstGeom>
        </p:spPr>
      </p:pic>
      <p:sp>
        <p:nvSpPr>
          <p:cNvPr id="22" name="Text 19"/>
          <p:cNvSpPr/>
          <p:nvPr/>
        </p:nvSpPr>
        <p:spPr>
          <a:xfrm>
            <a:off x="320040" y="6437376"/>
            <a:ext cx="11521440" cy="246888"/>
          </a:xfrm>
          <a:prstGeom prst="rect">
            <a:avLst/>
          </a:prstGeom>
          <a:noFill/>
          <a:ln/>
        </p:spPr>
        <p:txBody>
          <a:bodyPr wrap="square" rtlCol="0" anchor="ctr"/>
          <a:lstStyle/>
          <a:p>
            <a:pPr algn="ctr" indent="0" marL="0">
              <a:buNone/>
            </a:pPr>
            <a:r>
              <a:rPr lang="en-US" sz="950" i="1" dirty="0">
                <a:solidFill>
                  <a:srgbClr val="6B7F8A"/>
                </a:solidFill>
                <a:latin typeface="Calibri" pitchFamily="34" charset="0"/>
                <a:ea typeface="Calibri" pitchFamily="34" charset="-122"/>
                <a:cs typeface="Calibri" pitchFamily="34" charset="-120"/>
              </a:rPr>
              <a:t>Trends is also available at the individual firm level — view firm-specific activity patterns with a single click on any PE firm page</a:t>
            </a:r>
            <a:endParaRPr lang="en-US" sz="950" dirty="0"/>
          </a:p>
        </p:txBody>
      </p:sp>
      <p:pic>
        <p:nvPicPr>
          <p:cNvPr id="99" name="Logo"/>
          <p:cNvPicPr/>
          <p:nvPr/>
        </p:nvPicPr>
        <p:blipFill>
          <a:blip r:embed="rId4"/>
          <a:stretch>
            <a:fillRect/>
          </a:stretch>
        </p:blipFill>
        <p:spPr>
          <a:xfrm>
            <a:off x="8503920" y="210312"/>
            <a:ext cx="3429000" cy="58521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61520" cy="1005840"/>
          </a:xfrm>
          <a:prstGeom prst="rect">
            <a:avLst/>
          </a:prstGeom>
          <a:solidFill>
            <a:srgbClr val="006281"/>
          </a:solidFill>
          <a:ln w="12700">
            <a:solidFill>
              <a:srgbClr val="006281"/>
            </a:solidFill>
            <a:prstDash val="solid"/>
          </a:ln>
        </p:spPr>
      </p:sp>
      <p:sp>
        <p:nvSpPr>
          <p:cNvPr id="3" name="Shape 1"/>
          <p:cNvSpPr/>
          <p:nvPr/>
        </p:nvSpPr>
        <p:spPr>
          <a:xfrm>
            <a:off x="0" y="1005840"/>
            <a:ext cx="12161520" cy="50292"/>
          </a:xfrm>
          <a:prstGeom prst="rect">
            <a:avLst/>
          </a:prstGeom>
          <a:solidFill>
            <a:srgbClr val="F27500"/>
          </a:solidFill>
          <a:ln w="12700">
            <a:solidFill>
              <a:srgbClr val="F27500"/>
            </a:solidFill>
            <a:prstDash val="solid"/>
          </a:ln>
        </p:spPr>
      </p:sp>
      <p:sp>
        <p:nvSpPr>
          <p:cNvPr id="4" name="Text 2"/>
          <p:cNvSpPr/>
          <p:nvPr/>
        </p:nvSpPr>
        <p:spPr>
          <a:xfrm>
            <a:off x="320040" y="50000"/>
            <a:ext cx="8503920" cy="960120"/>
          </a:xfrm>
          <a:prstGeom prst="rect">
            <a:avLst/>
          </a:prstGeom>
          <a:noFill/>
          <a:ln/>
        </p:spPr>
        <p:txBody>
          <a:bodyPr wrap="square" lIns="0" tIns="0" rIns="0" bIns="0" rtlCol="0" anchor="ctr"/>
          <a:lstStyle/>
          <a:p>
            <a:pPr indent="0" marL="0">
              <a:buNone/>
            </a:pPr>
            <a:r>
              <a:rPr lang="en-US" sz="2100" b="1" dirty="0">
                <a:solidFill>
                  <a:srgbClr val="FFFFFF"/>
                </a:solidFill>
                <a:latin typeface="Calibri" pitchFamily="34" charset="0"/>
                <a:ea typeface="Calibri" pitchFamily="34" charset="-122"/>
                <a:cs typeface="Calibri" pitchFamily="34" charset="-120"/>
              </a:rPr>
              <a:t>About Us</a:t>
            </a:r>
            <a:endParaRPr lang="en-US" sz="2100" dirty="0"/>
          </a:p>
        </p:txBody>
      </p:sp>
      <p:sp>
        <p:nvSpPr>
          <p:cNvPr id="7" name="Shape 5"/>
          <p:cNvSpPr/>
          <p:nvPr/>
        </p:nvSpPr>
        <p:spPr>
          <a:xfrm>
            <a:off x="0" y="6848856"/>
            <a:ext cx="12161520" cy="265176"/>
          </a:xfrm>
          <a:prstGeom prst="rect">
            <a:avLst/>
          </a:prstGeom>
          <a:solidFill>
            <a:srgbClr val="213749"/>
          </a:solidFill>
          <a:ln w="12700">
            <a:solidFill>
              <a:srgbClr val="213749"/>
            </a:solidFill>
            <a:prstDash val="solid"/>
          </a:ln>
        </p:spPr>
      </p:sp>
      <p:sp>
        <p:nvSpPr>
          <p:cNvPr id="8" name="Text 6"/>
          <p:cNvSpPr/>
          <p:nvPr/>
        </p:nvSpPr>
        <p:spPr>
          <a:xfrm>
            <a:off x="274320" y="6858000"/>
            <a:ext cx="11612880" cy="246888"/>
          </a:xfrm>
          <a:prstGeom prst="rect">
            <a:avLst/>
          </a:prstGeom>
          <a:noFill/>
          <a:ln/>
        </p:spPr>
        <p:txBody>
          <a:bodyPr wrap="square" lIns="0" tIns="0" rIns="0" bIns="0" rtlCol="0" anchor="ctr"/>
          <a:lstStyle/>
          <a:p>
            <a:pPr algn="ctr" indent="0" marL="0">
              <a:buNone/>
            </a:pPr>
            <a:r>
              <a:rPr lang="en-US" sz="900" dirty="0">
                <a:solidFill>
                  <a:srgbClr val="7FA8B8"/>
                </a:solidFill>
                <a:latin typeface="Calibri" pitchFamily="34" charset="0"/>
                <a:ea typeface="Calibri" pitchFamily="34" charset="-122"/>
                <a:cs typeface="Calibri" pitchFamily="34" charset="-120"/>
              </a:rPr>
              <a:t>Source: Private Equity Info Database  |  privateequityinfo.com  |  April 2026</a:t>
            </a:r>
            <a:endParaRPr lang="en-US" sz="900" dirty="0"/>
          </a:p>
        </p:txBody>
      </p:sp>
      <p:sp>
        <p:nvSpPr>
          <p:cNvPr id="9" name="Shape 7"/>
          <p:cNvSpPr/>
          <p:nvPr/>
        </p:nvSpPr>
        <p:spPr>
          <a:xfrm>
            <a:off x="6057900" y="1170432"/>
            <a:ext cx="0" cy="5394960"/>
          </a:xfrm>
          <a:prstGeom prst="line">
            <a:avLst/>
          </a:prstGeom>
          <a:noFill/>
          <a:ln w="12700">
            <a:solidFill>
              <a:srgbClr val="D1D3D1"/>
            </a:solidFill>
            <a:prstDash val="solid"/>
          </a:ln>
        </p:spPr>
      </p:sp>
      <p:sp>
        <p:nvSpPr>
          <p:cNvPr id="10" name="Shape 8"/>
          <p:cNvSpPr/>
          <p:nvPr/>
        </p:nvSpPr>
        <p:spPr>
          <a:xfrm>
            <a:off x="320040" y="1207008"/>
            <a:ext cx="64008" cy="502920"/>
          </a:xfrm>
          <a:prstGeom prst="rect">
            <a:avLst/>
          </a:prstGeom>
          <a:solidFill>
            <a:srgbClr val="006281"/>
          </a:solidFill>
          <a:ln w="12700">
            <a:solidFill>
              <a:srgbClr val="006281"/>
            </a:solidFill>
            <a:prstDash val="solid"/>
          </a:ln>
        </p:spPr>
      </p:sp>
      <p:sp>
        <p:nvSpPr>
          <p:cNvPr id="11" name="Text 9"/>
          <p:cNvSpPr/>
          <p:nvPr/>
        </p:nvSpPr>
        <p:spPr>
          <a:xfrm>
            <a:off x="502920" y="1188720"/>
            <a:ext cx="5303520" cy="530352"/>
          </a:xfrm>
          <a:prstGeom prst="rect">
            <a:avLst/>
          </a:prstGeom>
          <a:noFill/>
          <a:ln/>
        </p:spPr>
        <p:txBody>
          <a:bodyPr wrap="square" lIns="0" tIns="0" rIns="0" bIns="0" rtlCol="0" anchor="ctr"/>
          <a:lstStyle/>
          <a:p>
            <a:pPr indent="0" marL="0">
              <a:buNone/>
            </a:pPr>
            <a:r>
              <a:rPr lang="en-US" sz="2000" b="1" dirty="0">
                <a:solidFill>
                  <a:srgbClr val="213749"/>
                </a:solidFill>
                <a:latin typeface="Calibri" pitchFamily="34" charset="0"/>
                <a:ea typeface="Calibri" pitchFamily="34" charset="-122"/>
                <a:cs typeface="Calibri" pitchFamily="34" charset="-120"/>
              </a:rPr>
              <a:t>Private Equity Info</a:t>
            </a:r>
            <a:endParaRPr lang="en-US" sz="2000" dirty="0"/>
          </a:p>
        </p:txBody>
      </p:sp>
      <p:sp>
        <p:nvSpPr>
          <p:cNvPr id="12" name="Text 10"/>
          <p:cNvSpPr/>
          <p:nvPr/>
        </p:nvSpPr>
        <p:spPr>
          <a:xfrm>
            <a:off x="502920" y="1746504"/>
            <a:ext cx="5303520" cy="237744"/>
          </a:xfrm>
          <a:prstGeom prst="rect">
            <a:avLst/>
          </a:prstGeom>
          <a:noFill/>
          <a:ln/>
        </p:spPr>
        <p:txBody>
          <a:bodyPr wrap="square" rtlCol="0" anchor="ctr"/>
          <a:lstStyle/>
          <a:p>
            <a:pPr indent="0" marL="0">
              <a:buNone/>
            </a:pPr>
            <a:r>
              <a:rPr lang="en-US" sz="1100" i="1" dirty="0">
                <a:solidFill>
                  <a:srgbClr val="006281"/>
                </a:solidFill>
                <a:latin typeface="Calibri" pitchFamily="34" charset="0"/>
                <a:ea typeface="Calibri" pitchFamily="34" charset="-122"/>
                <a:cs typeface="Calibri" pitchFamily="34" charset="-120"/>
              </a:rPr>
              <a:t>M&amp;A Research Database</a:t>
            </a:r>
            <a:endParaRPr lang="en-US" sz="1100" dirty="0"/>
          </a:p>
        </p:txBody>
      </p:sp>
      <p:sp>
        <p:nvSpPr>
          <p:cNvPr id="13" name="Text 11"/>
          <p:cNvSpPr/>
          <p:nvPr/>
        </p:nvSpPr>
        <p:spPr>
          <a:xfrm>
            <a:off x="502920" y="2020824"/>
            <a:ext cx="5257800" cy="1024128"/>
          </a:xfrm>
          <a:prstGeom prst="rect">
            <a:avLst/>
          </a:prstGeom>
          <a:noFill/>
          <a:ln/>
        </p:spPr>
        <p:txBody>
          <a:bodyPr wrap="square" lIns="0" tIns="0" rIns="0" bIns="0" rtlCol="0" anchor="t"/>
          <a:lstStyle/>
          <a:p>
            <a:pPr indent="0" marL="0">
              <a:buNone/>
            </a:pPr>
            <a:r>
              <a:rPr lang="en-US" sz="1050" dirty="0">
                <a:solidFill>
                  <a:srgbClr val="213749"/>
                </a:solidFill>
                <a:latin typeface="Calibri" pitchFamily="34" charset="0"/>
                <a:ea typeface="Calibri" pitchFamily="34" charset="-122"/>
                <a:cs typeface="Calibri" pitchFamily="34" charset="-120"/>
              </a:rPr>
              <a:t>Private Equity Info is a cutting-edge M&amp;A research platform that lets dealmakers search, identify, and connect with key executives across the entire M&amp;A landscape. Since 2005, our focus on data accuracy, ease-of-use, and personalized customer service has made us an invaluable partner to investment bankers, private equity firms, and other M&amp;A professionals.</a:t>
            </a:r>
            <a:endParaRPr lang="en-US" sz="1050" dirty="0"/>
          </a:p>
        </p:txBody>
      </p:sp>
      <p:sp>
        <p:nvSpPr>
          <p:cNvPr id="14" name="Text 12"/>
          <p:cNvSpPr/>
          <p:nvPr/>
        </p:nvSpPr>
        <p:spPr>
          <a:xfrm>
            <a:off x="502920" y="3099816"/>
            <a:ext cx="5257800" cy="1005840"/>
          </a:xfrm>
          <a:prstGeom prst="rect">
            <a:avLst/>
          </a:prstGeom>
          <a:noFill/>
          <a:ln/>
        </p:spPr>
        <p:txBody>
          <a:bodyPr wrap="square" rtlCol="0" anchor="ctr"/>
          <a:lstStyle/>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130,000 key executives across 30,900 firms</a:t>
            </a:r>
            <a:endParaRPr lang="en-US" sz="1050" dirty="0"/>
          </a:p>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1.1 million private and public companies</a:t>
            </a:r>
            <a:endParaRPr lang="en-US" sz="1050" dirty="0"/>
          </a:p>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AI-powered natural language search</a:t>
            </a:r>
            <a:endParaRPr lang="en-US" sz="1050" dirty="0"/>
          </a:p>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Real-time alerts and deal tracking</a:t>
            </a:r>
            <a:endParaRPr lang="en-US" sz="1050" dirty="0"/>
          </a:p>
        </p:txBody>
      </p:sp>
      <p:sp>
        <p:nvSpPr>
          <p:cNvPr id="15" name="Shape 13"/>
          <p:cNvSpPr/>
          <p:nvPr/>
        </p:nvSpPr>
        <p:spPr>
          <a:xfrm>
            <a:off x="320040" y="4206240"/>
            <a:ext cx="5440680" cy="1188720"/>
          </a:xfrm>
          <a:prstGeom prst="rect">
            <a:avLst/>
          </a:prstGeom>
          <a:solidFill>
            <a:srgbClr val="F4F6F7"/>
          </a:solidFill>
          <a:ln w="12700">
            <a:solidFill>
              <a:srgbClr val="C8D0D6"/>
            </a:solidFill>
            <a:prstDash val="solid"/>
          </a:ln>
        </p:spPr>
      </p:sp>
      <p:sp>
        <p:nvSpPr>
          <p:cNvPr id="16" name="Shape 14"/>
          <p:cNvSpPr/>
          <p:nvPr/>
        </p:nvSpPr>
        <p:spPr>
          <a:xfrm>
            <a:off x="320040" y="4206240"/>
            <a:ext cx="64008" cy="1188720"/>
          </a:xfrm>
          <a:prstGeom prst="rect">
            <a:avLst/>
          </a:prstGeom>
          <a:solidFill>
            <a:srgbClr val="006281"/>
          </a:solidFill>
          <a:ln w="12700">
            <a:solidFill>
              <a:srgbClr val="006281"/>
            </a:solidFill>
            <a:prstDash val="solid"/>
          </a:ln>
        </p:spPr>
      </p:sp>
      <p:pic>
        <p:nvPicPr>
          <p:cNvPr id="17" name="Image 0" descr="/mnt/user-data/uploads/Andy_Jones_pic_smile_light_bkg_2024_03_04.png"/>
          <p:cNvPicPr>
            <a:picLocks noChangeAspect="1"/>
          </p:cNvPicPr>
          <p:nvPr/>
        </p:nvPicPr>
        <p:blipFill>
          <a:blip r:embed="rId1"/>
          <a:stretch>
            <a:fillRect/>
          </a:stretch>
        </p:blipFill>
        <p:spPr>
          <a:xfrm>
            <a:off x="493776" y="4297680"/>
            <a:ext cx="960120" cy="960120"/>
          </a:xfrm>
          <a:prstGeom prst="ellipse">
            <a:avLst/>
          </a:prstGeom>
        </p:spPr>
      </p:pic>
      <p:sp>
        <p:nvSpPr>
          <p:cNvPr id="18" name="Text 15"/>
          <p:cNvSpPr/>
          <p:nvPr/>
        </p:nvSpPr>
        <p:spPr>
          <a:xfrm>
            <a:off x="1572768" y="4297680"/>
            <a:ext cx="4005072" cy="329184"/>
          </a:xfrm>
          <a:prstGeom prst="rect">
            <a:avLst/>
          </a:prstGeom>
          <a:noFill/>
          <a:ln/>
        </p:spPr>
        <p:txBody>
          <a:bodyPr wrap="square" lIns="0" tIns="0" rIns="0" bIns="0" rtlCol="0" anchor="ctr"/>
          <a:lstStyle/>
          <a:p>
            <a:pPr indent="0" marL="0">
              <a:buNone/>
            </a:pPr>
            <a:r>
              <a:rPr lang="en-US" sz="1400" b="1" dirty="0">
                <a:solidFill>
                  <a:srgbClr val="213749"/>
                </a:solidFill>
                <a:latin typeface="Calibri" pitchFamily="34" charset="0"/>
                <a:ea typeface="Calibri" pitchFamily="34" charset="-122"/>
                <a:cs typeface="Calibri" pitchFamily="34" charset="-120"/>
              </a:rPr>
              <a:t>Andy Jones</a:t>
            </a:r>
            <a:endParaRPr lang="en-US" sz="1400" dirty="0"/>
          </a:p>
        </p:txBody>
      </p:sp>
      <p:sp>
        <p:nvSpPr>
          <p:cNvPr id="19" name="Text 16"/>
          <p:cNvSpPr/>
          <p:nvPr/>
        </p:nvSpPr>
        <p:spPr>
          <a:xfrm>
            <a:off x="1572768" y="4636008"/>
            <a:ext cx="4005072" cy="246888"/>
          </a:xfrm>
          <a:prstGeom prst="rect">
            <a:avLst/>
          </a:prstGeom>
          <a:noFill/>
          <a:ln/>
        </p:spPr>
        <p:txBody>
          <a:bodyPr wrap="square" lIns="0" tIns="0" rIns="0" bIns="0" rtlCol="0" anchor="ctr"/>
          <a:lstStyle/>
          <a:p>
            <a:pPr indent="0" marL="0">
              <a:buNone/>
            </a:pPr>
            <a:r>
              <a:rPr lang="en-US" sz="1000" dirty="0">
                <a:solidFill>
                  <a:srgbClr val="6B7F8A"/>
                </a:solidFill>
                <a:latin typeface="Calibri" pitchFamily="34" charset="0"/>
                <a:ea typeface="Calibri" pitchFamily="34" charset="-122"/>
                <a:cs typeface="Calibri" pitchFamily="34" charset="-120"/>
              </a:rPr>
              <a:t>Founder &amp; Managing Director, Private Equity Info</a:t>
            </a:r>
            <a:endParaRPr lang="en-US" sz="1000" dirty="0"/>
          </a:p>
        </p:txBody>
      </p:sp>
      <p:sp>
        <p:nvSpPr>
          <p:cNvPr id="20" name="Text 17"/>
          <p:cNvSpPr/>
          <p:nvPr/>
        </p:nvSpPr>
        <p:spPr>
          <a:xfrm>
            <a:off x="1572768" y="4892040"/>
            <a:ext cx="4005072" cy="438912"/>
          </a:xfrm>
          <a:prstGeom prst="rect">
            <a:avLst/>
          </a:prstGeom>
          <a:noFill/>
          <a:ln/>
        </p:spPr>
        <p:txBody>
          <a:bodyPr wrap="square" lIns="0" tIns="0" rIns="0" bIns="0" rtlCol="0" anchor="ctr"/>
          <a:lstStyle/>
          <a:p>
            <a:pPr indent="0" marL="0">
              <a:buNone/>
            </a:pPr>
            <a:r>
              <a:rPr lang="en-US" sz="950" i="1" dirty="0">
                <a:solidFill>
                  <a:srgbClr val="213749"/>
                </a:solidFill>
                <a:latin typeface="Calibri" pitchFamily="34" charset="0"/>
                <a:ea typeface="Calibri" pitchFamily="34" charset="-122"/>
                <a:cs typeface="Calibri" pitchFamily="34" charset="-120"/>
              </a:rPr>
              <a:t>Leads PEI corporate strategy, product development and growth; background in investment banking and acoustical engineering.</a:t>
            </a:r>
            <a:endParaRPr lang="en-US" sz="950" dirty="0"/>
          </a:p>
        </p:txBody>
      </p:sp>
      <p:sp>
        <p:nvSpPr>
          <p:cNvPr id="21" name="Shape 18"/>
          <p:cNvSpPr/>
          <p:nvPr/>
        </p:nvSpPr>
        <p:spPr>
          <a:xfrm>
            <a:off x="6263640" y="1207008"/>
            <a:ext cx="64008" cy="502920"/>
          </a:xfrm>
          <a:prstGeom prst="rect">
            <a:avLst/>
          </a:prstGeom>
          <a:solidFill>
            <a:srgbClr val="006281"/>
          </a:solidFill>
          <a:ln w="12700">
            <a:solidFill>
              <a:srgbClr val="006281"/>
            </a:solidFill>
            <a:prstDash val="solid"/>
          </a:ln>
        </p:spPr>
      </p:sp>
      <p:sp>
        <p:nvSpPr>
          <p:cNvPr id="22" name="Text 19"/>
          <p:cNvSpPr/>
          <p:nvPr/>
        </p:nvSpPr>
        <p:spPr>
          <a:xfrm>
            <a:off x="6446520" y="1188720"/>
            <a:ext cx="5394960" cy="530352"/>
          </a:xfrm>
          <a:prstGeom prst="rect">
            <a:avLst/>
          </a:prstGeom>
          <a:noFill/>
          <a:ln/>
        </p:spPr>
        <p:txBody>
          <a:bodyPr wrap="square" lIns="0" tIns="0" rIns="0" bIns="0" rtlCol="0" anchor="ctr"/>
          <a:lstStyle/>
          <a:p>
            <a:pPr indent="0" marL="0">
              <a:buNone/>
            </a:pPr>
            <a:r>
              <a:rPr lang="en-US" sz="2000" b="1" dirty="0">
                <a:solidFill>
                  <a:srgbClr val="213749"/>
                </a:solidFill>
                <a:latin typeface="Calibri" pitchFamily="34" charset="0"/>
                <a:ea typeface="Calibri" pitchFamily="34" charset="-122"/>
                <a:cs typeface="Calibri" pitchFamily="34" charset="-120"/>
              </a:rPr>
              <a:t>TruSight, LLC</a:t>
            </a:r>
            <a:endParaRPr lang="en-US" sz="2000" dirty="0"/>
          </a:p>
        </p:txBody>
      </p:sp>
      <p:sp>
        <p:nvSpPr>
          <p:cNvPr id="23" name="Text 20"/>
          <p:cNvSpPr/>
          <p:nvPr/>
        </p:nvSpPr>
        <p:spPr>
          <a:xfrm>
            <a:off x="6446520" y="1746504"/>
            <a:ext cx="5394960" cy="237744"/>
          </a:xfrm>
          <a:prstGeom prst="rect">
            <a:avLst/>
          </a:prstGeom>
          <a:noFill/>
          <a:ln/>
        </p:spPr>
        <p:txBody>
          <a:bodyPr wrap="square" rtlCol="0" anchor="ctr"/>
          <a:lstStyle/>
          <a:p>
            <a:pPr indent="0" marL="0">
              <a:buNone/>
            </a:pPr>
            <a:r>
              <a:rPr lang="en-US" sz="1100" i="1" dirty="0">
                <a:solidFill>
                  <a:srgbClr val="006281"/>
                </a:solidFill>
                <a:latin typeface="Calibri" pitchFamily="34" charset="0"/>
                <a:ea typeface="Calibri" pitchFamily="34" charset="-122"/>
                <a:cs typeface="Calibri" pitchFamily="34" charset="-120"/>
              </a:rPr>
              <a:t>Deal Sourcing &amp; Origination</a:t>
            </a:r>
            <a:endParaRPr lang="en-US" sz="1100" dirty="0"/>
          </a:p>
        </p:txBody>
      </p:sp>
      <p:sp>
        <p:nvSpPr>
          <p:cNvPr id="24" name="Text 21"/>
          <p:cNvSpPr/>
          <p:nvPr/>
        </p:nvSpPr>
        <p:spPr>
          <a:xfrm>
            <a:off x="6446520" y="2020824"/>
            <a:ext cx="5394960" cy="1024128"/>
          </a:xfrm>
          <a:prstGeom prst="rect">
            <a:avLst/>
          </a:prstGeom>
          <a:noFill/>
          <a:ln/>
        </p:spPr>
        <p:txBody>
          <a:bodyPr wrap="square" lIns="0" tIns="0" rIns="0" bIns="0" rtlCol="0" anchor="t"/>
          <a:lstStyle/>
          <a:p>
            <a:pPr indent="0" marL="0">
              <a:buNone/>
            </a:pPr>
            <a:r>
              <a:rPr lang="en-US" sz="1050" dirty="0">
                <a:solidFill>
                  <a:srgbClr val="213749"/>
                </a:solidFill>
                <a:latin typeface="Calibri" pitchFamily="34" charset="0"/>
                <a:ea typeface="Calibri" pitchFamily="34" charset="-122"/>
                <a:cs typeface="Calibri" pitchFamily="34" charset="-120"/>
              </a:rPr>
              <a:t>TruSight provides subscription-based deal origination, retained buy-side acquisition search, and deal sourcing services for professional investors, private equity funds, family offices, and business intermediaries. Our reputation for broadening and accelerating deal flow has been built through industry expertise, professionalism, and a partnership philosophy.</a:t>
            </a:r>
            <a:endParaRPr lang="en-US" sz="1050" dirty="0"/>
          </a:p>
        </p:txBody>
      </p:sp>
      <p:sp>
        <p:nvSpPr>
          <p:cNvPr id="25" name="Text 22"/>
          <p:cNvSpPr/>
          <p:nvPr/>
        </p:nvSpPr>
        <p:spPr>
          <a:xfrm>
            <a:off x="6446520" y="3099816"/>
            <a:ext cx="5394960" cy="1005840"/>
          </a:xfrm>
          <a:prstGeom prst="rect">
            <a:avLst/>
          </a:prstGeom>
          <a:noFill/>
          <a:ln/>
        </p:spPr>
        <p:txBody>
          <a:bodyPr wrap="square" rtlCol="0" anchor="ctr"/>
          <a:lstStyle/>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Retained buy-side acquisition search</a:t>
            </a:r>
            <a:endParaRPr lang="en-US" sz="1050" dirty="0"/>
          </a:p>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Intermediary coverage from 13,000+ contacts</a:t>
            </a:r>
            <a:endParaRPr lang="en-US" sz="1050" dirty="0"/>
          </a:p>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Off-market proprietary deal flow</a:t>
            </a:r>
            <a:endParaRPr lang="en-US" sz="1050" dirty="0"/>
          </a:p>
          <a:p>
            <a:pPr marL="342900" indent="-342900">
              <a:buSzPct val="100000"/>
              <a:buChar char="•"/>
            </a:pPr>
            <a:r>
              <a:rPr lang="en-US" sz="1050" dirty="0">
                <a:solidFill>
                  <a:srgbClr val="213749"/>
                </a:solidFill>
                <a:latin typeface="Calibri" pitchFamily="34" charset="0"/>
                <a:ea typeface="Calibri" pitchFamily="34" charset="-122"/>
                <a:cs typeface="Calibri" pitchFamily="34" charset="-120"/>
              </a:rPr>
              <a:t>Sell-side marketing and distribution</a:t>
            </a:r>
            <a:endParaRPr lang="en-US" sz="1050" dirty="0"/>
          </a:p>
        </p:txBody>
      </p:sp>
      <p:sp>
        <p:nvSpPr>
          <p:cNvPr id="26" name="Shape 23"/>
          <p:cNvSpPr/>
          <p:nvPr/>
        </p:nvSpPr>
        <p:spPr>
          <a:xfrm>
            <a:off x="6263640" y="4206240"/>
            <a:ext cx="5577840" cy="1188720"/>
          </a:xfrm>
          <a:prstGeom prst="rect">
            <a:avLst/>
          </a:prstGeom>
          <a:solidFill>
            <a:srgbClr val="F4F6F7"/>
          </a:solidFill>
          <a:ln w="12700">
            <a:solidFill>
              <a:srgbClr val="C8D0D6"/>
            </a:solidFill>
            <a:prstDash val="solid"/>
          </a:ln>
        </p:spPr>
      </p:sp>
      <p:sp>
        <p:nvSpPr>
          <p:cNvPr id="27" name="Shape 24"/>
          <p:cNvSpPr/>
          <p:nvPr/>
        </p:nvSpPr>
        <p:spPr>
          <a:xfrm>
            <a:off x="6263640" y="4206240"/>
            <a:ext cx="64008" cy="1188720"/>
          </a:xfrm>
          <a:prstGeom prst="rect">
            <a:avLst/>
          </a:prstGeom>
          <a:solidFill>
            <a:srgbClr val="006281"/>
          </a:solidFill>
          <a:ln w="12700">
            <a:solidFill>
              <a:srgbClr val="006281"/>
            </a:solidFill>
            <a:prstDash val="solid"/>
          </a:ln>
        </p:spPr>
      </p:sp>
      <p:pic>
        <p:nvPicPr>
          <p:cNvPr id="28" name="Image 1" descr="/mnt/user-data/uploads/Dan_Mahoney.jpg"/>
          <p:cNvPicPr>
            <a:picLocks noChangeAspect="1"/>
          </p:cNvPicPr>
          <p:nvPr/>
        </p:nvPicPr>
        <p:blipFill>
          <a:blip r:embed="rId2"/>
          <a:stretch>
            <a:fillRect/>
          </a:stretch>
        </p:blipFill>
        <p:spPr>
          <a:xfrm>
            <a:off x="6437376" y="4297680"/>
            <a:ext cx="960120" cy="960120"/>
          </a:xfrm>
          <a:prstGeom prst="ellipse">
            <a:avLst/>
          </a:prstGeom>
        </p:spPr>
      </p:pic>
      <p:sp>
        <p:nvSpPr>
          <p:cNvPr id="29" name="Text 25"/>
          <p:cNvSpPr/>
          <p:nvPr/>
        </p:nvSpPr>
        <p:spPr>
          <a:xfrm>
            <a:off x="7516368" y="4297680"/>
            <a:ext cx="4133088" cy="329184"/>
          </a:xfrm>
          <a:prstGeom prst="rect">
            <a:avLst/>
          </a:prstGeom>
          <a:noFill/>
          <a:ln/>
        </p:spPr>
        <p:txBody>
          <a:bodyPr wrap="square" lIns="0" tIns="0" rIns="0" bIns="0" rtlCol="0" anchor="ctr"/>
          <a:lstStyle/>
          <a:p>
            <a:pPr indent="0" marL="0">
              <a:buNone/>
            </a:pPr>
            <a:r>
              <a:rPr lang="en-US" sz="1400" b="1" dirty="0">
                <a:solidFill>
                  <a:srgbClr val="213749"/>
                </a:solidFill>
                <a:latin typeface="Calibri" pitchFamily="34" charset="0"/>
                <a:ea typeface="Calibri" pitchFamily="34" charset="-122"/>
                <a:cs typeface="Calibri" pitchFamily="34" charset="-120"/>
              </a:rPr>
              <a:t>Dan Mahoney</a:t>
            </a:r>
            <a:endParaRPr lang="en-US" sz="1400" dirty="0"/>
          </a:p>
        </p:txBody>
      </p:sp>
      <p:sp>
        <p:nvSpPr>
          <p:cNvPr id="30" name="Text 26"/>
          <p:cNvSpPr/>
          <p:nvPr/>
        </p:nvSpPr>
        <p:spPr>
          <a:xfrm>
            <a:off x="7516368" y="4636008"/>
            <a:ext cx="4133088" cy="246888"/>
          </a:xfrm>
          <a:prstGeom prst="rect">
            <a:avLst/>
          </a:prstGeom>
          <a:noFill/>
          <a:ln/>
        </p:spPr>
        <p:txBody>
          <a:bodyPr wrap="square" lIns="0" tIns="0" rIns="0" bIns="0" rtlCol="0" anchor="ctr"/>
          <a:lstStyle/>
          <a:p>
            <a:pPr indent="0" marL="0">
              <a:buNone/>
            </a:pPr>
            <a:r>
              <a:rPr lang="en-US" sz="1000" dirty="0">
                <a:solidFill>
                  <a:srgbClr val="6B7F8A"/>
                </a:solidFill>
                <a:latin typeface="Calibri" pitchFamily="34" charset="0"/>
                <a:ea typeface="Calibri" pitchFamily="34" charset="-122"/>
                <a:cs typeface="Calibri" pitchFamily="34" charset="-120"/>
              </a:rPr>
              <a:t>Co-Founder &amp; CEO, TruSight, LLC</a:t>
            </a:r>
            <a:endParaRPr lang="en-US" sz="1000" dirty="0"/>
          </a:p>
        </p:txBody>
      </p:sp>
      <p:sp>
        <p:nvSpPr>
          <p:cNvPr id="31" name="Text 27"/>
          <p:cNvSpPr/>
          <p:nvPr/>
        </p:nvSpPr>
        <p:spPr>
          <a:xfrm>
            <a:off x="7516368" y="4892040"/>
            <a:ext cx="4133088" cy="438912"/>
          </a:xfrm>
          <a:prstGeom prst="rect">
            <a:avLst/>
          </a:prstGeom>
          <a:noFill/>
          <a:ln/>
        </p:spPr>
        <p:txBody>
          <a:bodyPr wrap="square" lIns="0" tIns="0" rIns="0" bIns="0" rtlCol="0" anchor="ctr"/>
          <a:lstStyle/>
          <a:p>
            <a:pPr indent="0" marL="0">
              <a:buNone/>
            </a:pPr>
            <a:r>
              <a:rPr lang="en-US" sz="950" i="1" dirty="0">
                <a:solidFill>
                  <a:srgbClr val="213749"/>
                </a:solidFill>
                <a:latin typeface="Calibri" pitchFamily="34" charset="0"/>
                <a:ea typeface="Calibri" pitchFamily="34" charset="-122"/>
                <a:cs typeface="Calibri" pitchFamily="34" charset="-120"/>
              </a:rPr>
              <a:t>Leads outsourced business development and deal origination; background in financial consulting and business strategy.</a:t>
            </a:r>
            <a:endParaRPr lang="en-US" sz="950" dirty="0"/>
          </a:p>
        </p:txBody>
      </p:sp>
      <p:sp>
        <p:nvSpPr>
          <p:cNvPr id="32" name="Shape 28"/>
          <p:cNvSpPr/>
          <p:nvPr/>
        </p:nvSpPr>
        <p:spPr>
          <a:xfrm>
            <a:off x="320040" y="5522976"/>
            <a:ext cx="11521440" cy="475488"/>
          </a:xfrm>
          <a:prstGeom prst="rect">
            <a:avLst/>
          </a:prstGeom>
          <a:solidFill>
            <a:srgbClr val="F4F6F7"/>
          </a:solidFill>
          <a:ln w="12700">
            <a:solidFill>
              <a:srgbClr val="C8D0D6"/>
            </a:solidFill>
            <a:prstDash val="solid"/>
          </a:ln>
        </p:spPr>
      </p:sp>
      <p:sp>
        <p:nvSpPr>
          <p:cNvPr id="33" name="Shape 29"/>
          <p:cNvSpPr/>
          <p:nvPr/>
        </p:nvSpPr>
        <p:spPr>
          <a:xfrm>
            <a:off x="320040" y="5522976"/>
            <a:ext cx="64008" cy="475488"/>
          </a:xfrm>
          <a:prstGeom prst="rect">
            <a:avLst/>
          </a:prstGeom>
          <a:solidFill>
            <a:srgbClr val="006281"/>
          </a:solidFill>
          <a:ln w="12700">
            <a:solidFill>
              <a:srgbClr val="006281"/>
            </a:solidFill>
            <a:prstDash val="solid"/>
          </a:ln>
        </p:spPr>
      </p:sp>
      <p:sp>
        <p:nvSpPr>
          <p:cNvPr id="34" name="Text 30"/>
          <p:cNvSpPr/>
          <p:nvPr/>
        </p:nvSpPr>
        <p:spPr>
          <a:xfrm>
            <a:off x="512064" y="5541264"/>
            <a:ext cx="11173968" cy="438912"/>
          </a:xfrm>
          <a:prstGeom prst="rect">
            <a:avLst/>
          </a:prstGeom>
          <a:noFill/>
          <a:ln/>
        </p:spPr>
        <p:txBody>
          <a:bodyPr wrap="square" lIns="0" tIns="0" rIns="0" bIns="0" rtlCol="0" anchor="ctr"/>
          <a:lstStyle/>
          <a:p>
            <a:pPr indent="0" marL="0">
              <a:buNone/>
            </a:pPr>
            <a:r>
              <a:rPr lang="en-US" sz="1000" dirty="0">
                <a:solidFill>
                  <a:srgbClr val="213749"/>
                </a:solidFill>
                <a:latin typeface="Calibri" pitchFamily="34" charset="0"/>
                <a:ea typeface="Calibri" pitchFamily="34" charset="-122"/>
                <a:cs typeface="Calibri" pitchFamily="34" charset="-120"/>
              </a:rPr>
              <a:t>Private Equity Info was acquired by TruSight, LLC in late 2021, combining cutting-edge M&amp;A data with hands-on deal origination to create an integrated platform for the lower middle market.</a:t>
            </a:r>
            <a:endParaRPr lang="en-US" sz="1000" dirty="0"/>
          </a:p>
        </p:txBody>
      </p:sp>
      <p:sp>
        <p:nvSpPr>
          <p:cNvPr id="35" name="Text 31"/>
          <p:cNvSpPr/>
          <p:nvPr/>
        </p:nvSpPr>
        <p:spPr>
          <a:xfrm>
            <a:off x="822960" y="6144768"/>
            <a:ext cx="4937760" cy="329184"/>
          </a:xfrm>
          <a:prstGeom prst="rect">
            <a:avLst/>
          </a:prstGeom>
          <a:noFill/>
          <a:ln/>
        </p:spPr>
        <p:txBody>
          <a:bodyPr wrap="square" rtlCol="0" anchor="ctr"/>
          <a:lstStyle/>
          <a:p>
            <a:pPr indent="0" marL="0">
              <a:buNone/>
            </a:pPr>
            <a:r>
              <a:rPr lang="en-US" sz="1100" b="1" dirty="0">
                <a:solidFill>
                  <a:srgbClr val="213749"/>
                </a:solidFill>
                <a:latin typeface="Calibri" pitchFamily="34" charset="0"/>
                <a:ea typeface="Calibri" pitchFamily="34" charset="-122"/>
                <a:cs typeface="Calibri" pitchFamily="34" charset="-120"/>
              </a:rPr>
              <a:t xml:space="preserve">Request a free trial  →  </a:t>
            </a:r>
            <a:pPr indent="0" marL="0">
              <a:buNone/>
            </a:pPr>
            <a:r>
              <a:rPr lang="en-US" sz="1100" u="sng" dirty="0">
                <a:solidFill>
                  <a:srgbClr val="006281"/>
                </a:solidFill>
                <a:latin typeface="Calibri" pitchFamily="34" charset="0"/>
                <a:ea typeface="Calibri" pitchFamily="34" charset="-122"/>
                <a:cs typeface="Calibri" pitchFamily="34" charset="-120"/>
              </a:rPr>
              <a:t>privateequityinfo.com</a:t>
            </a:r>
            <a:endParaRPr lang="en-US" sz="1100" dirty="0"/>
          </a:p>
        </p:txBody>
      </p:sp>
      <p:sp>
        <p:nvSpPr>
          <p:cNvPr id="36" name="Text 32"/>
          <p:cNvSpPr/>
          <p:nvPr/>
        </p:nvSpPr>
        <p:spPr>
          <a:xfrm>
            <a:off x="7406640" y="6144768"/>
            <a:ext cx="3657600" cy="329184"/>
          </a:xfrm>
          <a:prstGeom prst="rect">
            <a:avLst/>
          </a:prstGeom>
          <a:noFill/>
          <a:ln/>
        </p:spPr>
        <p:txBody>
          <a:bodyPr wrap="square" rtlCol="0" anchor="ctr"/>
          <a:lstStyle/>
          <a:p>
            <a:pPr indent="0" marL="0">
              <a:buNone/>
            </a:pPr>
            <a:r>
              <a:rPr lang="en-US" sz="1100" b="1" dirty="0">
                <a:solidFill>
                  <a:srgbClr val="213749"/>
                </a:solidFill>
                <a:latin typeface="Calibri" pitchFamily="34" charset="0"/>
                <a:ea typeface="Calibri" pitchFamily="34" charset="-122"/>
                <a:cs typeface="Calibri" pitchFamily="34" charset="-120"/>
              </a:rPr>
              <a:t xml:space="preserve">Learn more  →  </a:t>
            </a:r>
            <a:pPr indent="0" marL="0">
              <a:buNone/>
            </a:pPr>
            <a:r>
              <a:rPr lang="en-US" sz="1100" u="sng" dirty="0">
                <a:solidFill>
                  <a:srgbClr val="006281"/>
                </a:solidFill>
                <a:latin typeface="Calibri" pitchFamily="34" charset="0"/>
                <a:ea typeface="Calibri" pitchFamily="34" charset="-122"/>
                <a:cs typeface="Calibri" pitchFamily="34" charset="-120"/>
              </a:rPr>
              <a:t>trusightllc.com</a:t>
            </a:r>
            <a:endParaRPr lang="en-US" sz="1100" dirty="0"/>
          </a:p>
        </p:txBody>
      </p:sp>
      <p:pic>
        <p:nvPicPr>
          <p:cNvPr id="99" name="Logo"/>
          <p:cNvPicPr/>
          <p:nvPr/>
        </p:nvPicPr>
        <p:blipFill>
          <a:blip r:embed="rId5"/>
          <a:stretch>
            <a:fillRect/>
          </a:stretch>
        </p:blipFill>
        <p:spPr>
          <a:xfrm>
            <a:off x="8503920" y="210312"/>
            <a:ext cx="3429000" cy="585216"/>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Slide 1</vt:lpstr>
      <vt:lpstr>Slide 2</vt:lpstr>
      <vt:lpstr>Slide 3</vt:lpstr>
      <vt:lpstr>Slide 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2026-04-19T07:13:10Z</dcterms:created>
  <dcterms:modified xsi:type="dcterms:W3CDTF">2026-04-19T07:13:10Z</dcterms:modified>
</cp:coreProperties>
</file>