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Deals</c:v>
                </c:pt>
              </c:strCache>
            </c:strRef>
          </c:tx>
          <c:spPr>
            <a:solidFill>
              <a:srgbClr val="006181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1" i="0" strike="noStrike" sz="1200" u="none">
                    <a:solidFill>
                      <a:srgbClr val="213749"/>
                    </a:solidFill>
                    <a:latin typeface="Open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006181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F27500"/>
              </a:solidFill>
              <a:effectLst/>
            </c:spPr>
          </c:dPt>
          <c:cat>
            <c:multiLvlStrRef>
              <c:f>Sheet1!$A$2:$A$3</c:f>
              <c:multiLvlStrCache>
                <c:ptCount val="2"/>
                <c:lvl>
                  <c:pt idx="0">
                    <c:v>Platform investments</c:v>
                  </c:pt>
                  <c:pt idx="1">
                    <c:v>Add-on acquisitions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929</c:v>
                </c:pt>
                <c:pt idx="1">
                  <c:v>314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1" i="0" strike="noStrike" sz="1200" u="none">
                  <a:solidFill>
                    <a:srgbClr val="213749"/>
                  </a:solidFill>
                  <a:latin typeface="Open San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1" i="0" u="none" strike="noStrike">
                <a:solidFill>
                  <a:srgbClr val="213749"/>
                </a:solidFill>
                <a:latin typeface="Open San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50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1.xml"/><Relationship Id="rId1" Type="http://schemas.openxmlformats.org/officeDocument/2006/relationships/image" Target="../media/image-1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91640"/>
          </a:xfrm>
          <a:prstGeom prst="rect">
            <a:avLst/>
          </a:prstGeom>
          <a:solidFill>
            <a:srgbClr val="213749"/>
          </a:solidFill>
          <a:ln/>
        </p:spPr>
      </p:sp>
      <p:pic>
        <p:nvPicPr>
          <p:cNvPr id="3" name="Image 0" descr="/sessions/blissful-wizardly-brown/mnt/outputs/logo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57232" y="274320"/>
            <a:ext cx="1783080" cy="31729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310896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275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INVESTING DATA STUDY  |  JULY 2026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48640" y="658368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Investing Comes of Age: PE Shifts from Platform Creation to Platform Expansion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548640" y="2057400"/>
            <a:ext cx="3566160" cy="2331720"/>
          </a:xfrm>
          <a:prstGeom prst="roundRect">
            <a:avLst>
              <a:gd name="adj" fmla="val 3137"/>
            </a:avLst>
          </a:prstGeom>
          <a:solidFill>
            <a:srgbClr val="EEEEEE"/>
          </a:solidFill>
          <a:ln w="12700">
            <a:solidFill>
              <a:srgbClr val="D1D3D1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2240280"/>
            <a:ext cx="35661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F275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1,200+</a:t>
            </a:r>
            <a:endParaRPr lang="en-US" sz="6000" dirty="0"/>
          </a:p>
        </p:txBody>
      </p:sp>
      <p:sp>
        <p:nvSpPr>
          <p:cNvPr id="8" name="Text 5"/>
          <p:cNvSpPr/>
          <p:nvPr/>
        </p:nvSpPr>
        <p:spPr>
          <a:xfrm>
            <a:off x="777240" y="3273552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AI-focused M&amp;A transactions tracked since 2015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3950208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0618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929</a:t>
            </a:r>
            <a:pPr algn="ctr" indent="0" marL="0">
              <a:buNone/>
            </a:pPr>
            <a:r>
              <a:rPr lang="en-US" sz="120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platforms   ·   </a:t>
            </a:r>
            <a:pPr algn="ctr" indent="0" marL="0">
              <a:buNone/>
            </a:pPr>
            <a:r>
              <a:rPr lang="en-US" sz="1600" b="1" dirty="0">
                <a:solidFill>
                  <a:srgbClr val="F275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314</a:t>
            </a:r>
            <a:pPr algn="ctr" indent="0" marL="0">
              <a:buNone/>
            </a:pPr>
            <a:r>
              <a:rPr lang="en-US" sz="120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add-ons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4434840" y="2103120"/>
            <a:ext cx="7178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AI investment sector once looked like venture territory — frontier technology, evolving business models, and valuations demanding a leap of faith.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4434840" y="2971800"/>
            <a:ext cx="71780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Platform investments continue to grow, but the sharper rise in add-on activity signals a strategic shift. </a:t>
            </a:r>
            <a:pPr algn="l"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Rather than only acquiring AI companies, PE investors are increasingly using M&amp;A to strengthen existing platforms, expand capabilities, and accelerate growth. Platform investments reached record levels in 2025 — reflecting confidence that the sector delivers real customer value, real cash flow, and exceptional growth.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548640" y="46177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M&amp;A activity by deal type (2015 – 2026 YTD)</a:t>
            </a:r>
            <a:endParaRPr lang="en-US" sz="1200" dirty="0"/>
          </a:p>
        </p:txBody>
      </p:sp>
      <p:graphicFrame>
        <p:nvGraphicFramePr>
          <p:cNvPr id="13" name="Chart 0" descr=""/>
          <p:cNvGraphicFramePr/>
          <p:nvPr/>
        </p:nvGraphicFramePr>
        <p:xfrm>
          <a:off x="548640" y="4937760"/>
          <a:ext cx="11064240" cy="14173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4" name="Shape 10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213749"/>
          </a:solidFill>
          <a:ln/>
        </p:spPr>
      </p:sp>
      <p:sp>
        <p:nvSpPr>
          <p:cNvPr id="15" name="Text 11"/>
          <p:cNvSpPr/>
          <p:nvPr/>
        </p:nvSpPr>
        <p:spPr>
          <a:xfrm>
            <a:off x="457200" y="6510528"/>
            <a:ext cx="7315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9D2D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Private Equity Info  |  a TruSight, LLC company</a:t>
            </a:r>
            <a:endParaRPr lang="en-US" sz="900" dirty="0"/>
          </a:p>
        </p:txBody>
      </p:sp>
      <p:sp>
        <p:nvSpPr>
          <p:cNvPr id="16" name="Text 12"/>
          <p:cNvSpPr/>
          <p:nvPr/>
        </p:nvSpPr>
        <p:spPr>
          <a:xfrm>
            <a:off x="8991295" y="6510528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D2D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  /  4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blissful-wizardly-brown/mnt/outputs/logo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48672" y="365760"/>
            <a:ext cx="1691640" cy="30101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Analysis &amp; Implications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548640" y="9144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00618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Each phase of AI development brought a distinct shift in investment activity.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548640" y="1417320"/>
            <a:ext cx="5276088" cy="1691640"/>
          </a:xfrm>
          <a:prstGeom prst="roundRect">
            <a:avLst>
              <a:gd name="adj" fmla="val 3243"/>
            </a:avLst>
          </a:prstGeom>
          <a:solidFill>
            <a:srgbClr val="EEEEEE"/>
          </a:solidFill>
          <a:ln w="12700">
            <a:solidFill>
              <a:srgbClr val="D1D3D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04672" y="1600200"/>
            <a:ext cx="4764024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275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Early experimentation (2015–2020)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04672" y="2039112"/>
            <a:ext cx="476402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investing behaved like venture capital — frontier tech, unproven models, and valuations built on conviction rather than cash flow.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6373368" y="1417320"/>
            <a:ext cx="5276088" cy="1691640"/>
          </a:xfrm>
          <a:prstGeom prst="roundRect">
            <a:avLst>
              <a:gd name="adj" fmla="val 3243"/>
            </a:avLst>
          </a:prstGeom>
          <a:solidFill>
            <a:srgbClr val="EEEEEE"/>
          </a:solidFill>
          <a:ln w="12700">
            <a:solidFill>
              <a:srgbClr val="D1D3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29400" y="1600200"/>
            <a:ext cx="4764024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275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Platform building (2021–2023)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629400" y="2039112"/>
            <a:ext cx="476402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Capital shifted toward creating foundational AI businesses, establishing the platforms that later M&amp;A would expand upon.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548640" y="3246120"/>
            <a:ext cx="5276088" cy="1691640"/>
          </a:xfrm>
          <a:prstGeom prst="roundRect">
            <a:avLst>
              <a:gd name="adj" fmla="val 3243"/>
            </a:avLst>
          </a:prstGeom>
          <a:solidFill>
            <a:srgbClr val="EEEEEE"/>
          </a:solidFill>
          <a:ln w="12700">
            <a:solidFill>
              <a:srgbClr val="D1D3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04672" y="3429000"/>
            <a:ext cx="4764024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275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Platform expansion (2024–2026)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804672" y="3867912"/>
            <a:ext cx="476402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314 add-on acquisitions now accelerate growth — investors buy capabilities to bolt onto existing platforms rather than start new ones.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6373368" y="3246120"/>
            <a:ext cx="5276088" cy="1691640"/>
          </a:xfrm>
          <a:prstGeom prst="roundRect">
            <a:avLst>
              <a:gd name="adj" fmla="val 3243"/>
            </a:avLst>
          </a:prstGeom>
          <a:solidFill>
            <a:srgbClr val="EEEEEE"/>
          </a:solidFill>
          <a:ln w="12700">
            <a:solidFill>
              <a:srgbClr val="D1D3D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629400" y="3429000"/>
            <a:ext cx="4764024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275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follows the PE playbook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6629400" y="3867912"/>
            <a:ext cx="476402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 platform creation gives way to expansion, strategic add-ons become a primary growth driver — though AI remains high-risk, high-reward.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548640" y="50749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Key Outlook</a:t>
            </a:r>
            <a:endParaRPr lang="en-US" sz="1800" dirty="0"/>
          </a:p>
        </p:txBody>
      </p:sp>
      <p:sp>
        <p:nvSpPr>
          <p:cNvPr id="18" name="Shape 15"/>
          <p:cNvSpPr/>
          <p:nvPr/>
        </p:nvSpPr>
        <p:spPr>
          <a:xfrm>
            <a:off x="548640" y="5468112"/>
            <a:ext cx="3355848" cy="896112"/>
          </a:xfrm>
          <a:prstGeom prst="roundRect">
            <a:avLst>
              <a:gd name="adj" fmla="val 6122"/>
            </a:avLst>
          </a:prstGeom>
          <a:solidFill>
            <a:srgbClr val="213749"/>
          </a:solidFill>
          <a:ln/>
        </p:spPr>
      </p:sp>
      <p:sp>
        <p:nvSpPr>
          <p:cNvPr id="19" name="Text 16"/>
          <p:cNvSpPr/>
          <p:nvPr/>
        </p:nvSpPr>
        <p:spPr>
          <a:xfrm>
            <a:off x="685800" y="5541264"/>
            <a:ext cx="14173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275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929</a:t>
            </a:r>
            <a:endParaRPr lang="en-US" sz="2600" dirty="0"/>
          </a:p>
        </p:txBody>
      </p:sp>
      <p:sp>
        <p:nvSpPr>
          <p:cNvPr id="20" name="Text 17"/>
          <p:cNvSpPr/>
          <p:nvPr/>
        </p:nvSpPr>
        <p:spPr>
          <a:xfrm>
            <a:off x="2121408" y="5541264"/>
            <a:ext cx="1664208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platform investments made since 2015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4416552" y="5468112"/>
            <a:ext cx="3355848" cy="896112"/>
          </a:xfrm>
          <a:prstGeom prst="roundRect">
            <a:avLst>
              <a:gd name="adj" fmla="val 6122"/>
            </a:avLst>
          </a:prstGeom>
          <a:solidFill>
            <a:srgbClr val="213749"/>
          </a:solidFill>
          <a:ln/>
        </p:spPr>
      </p:sp>
      <p:sp>
        <p:nvSpPr>
          <p:cNvPr id="22" name="Text 19"/>
          <p:cNvSpPr/>
          <p:nvPr/>
        </p:nvSpPr>
        <p:spPr>
          <a:xfrm>
            <a:off x="4553712" y="5541264"/>
            <a:ext cx="14173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275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314</a:t>
            </a:r>
            <a:endParaRPr lang="en-US" sz="2600" dirty="0"/>
          </a:p>
        </p:txBody>
      </p:sp>
      <p:sp>
        <p:nvSpPr>
          <p:cNvPr id="23" name="Text 20"/>
          <p:cNvSpPr/>
          <p:nvPr/>
        </p:nvSpPr>
        <p:spPr>
          <a:xfrm>
            <a:off x="5989320" y="5541264"/>
            <a:ext cx="1664208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add-on acquisitions — the fastest-growing segment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8284464" y="5468112"/>
            <a:ext cx="3355848" cy="896112"/>
          </a:xfrm>
          <a:prstGeom prst="roundRect">
            <a:avLst>
              <a:gd name="adj" fmla="val 6122"/>
            </a:avLst>
          </a:prstGeom>
          <a:solidFill>
            <a:srgbClr val="213749"/>
          </a:solidFill>
          <a:ln/>
        </p:spPr>
      </p:sp>
      <p:sp>
        <p:nvSpPr>
          <p:cNvPr id="25" name="Text 22"/>
          <p:cNvSpPr/>
          <p:nvPr/>
        </p:nvSpPr>
        <p:spPr>
          <a:xfrm>
            <a:off x="8421624" y="5541264"/>
            <a:ext cx="14173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275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2025</a:t>
            </a:r>
            <a:endParaRPr lang="en-US" sz="2600" dirty="0"/>
          </a:p>
        </p:txBody>
      </p:sp>
      <p:sp>
        <p:nvSpPr>
          <p:cNvPr id="26" name="Text 23"/>
          <p:cNvSpPr/>
          <p:nvPr/>
        </p:nvSpPr>
        <p:spPr>
          <a:xfrm>
            <a:off x="9857232" y="5541264"/>
            <a:ext cx="1664208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record year for AI platform investment activity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213749"/>
          </a:solidFill>
          <a:ln/>
        </p:spPr>
      </p:sp>
      <p:sp>
        <p:nvSpPr>
          <p:cNvPr id="28" name="Text 25"/>
          <p:cNvSpPr/>
          <p:nvPr/>
        </p:nvSpPr>
        <p:spPr>
          <a:xfrm>
            <a:off x="457200" y="6510528"/>
            <a:ext cx="7315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9D2D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Private Equity Info  |  a TruSight, LLC company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8991295" y="6510528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D2D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  /  4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blissful-wizardly-brown/mnt/outputs/logo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48672" y="365760"/>
            <a:ext cx="1691640" cy="30101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657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Where the Capital Is Going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548640" y="9144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00618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Across both new platforms and add-ons, investment concentrates in the same handful of sectors.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548640" y="1417320"/>
            <a:ext cx="3657600" cy="4846320"/>
          </a:xfrm>
          <a:prstGeom prst="roundRect">
            <a:avLst>
              <a:gd name="adj" fmla="val 1500"/>
            </a:avLst>
          </a:prstGeom>
          <a:solidFill>
            <a:srgbClr val="EEEEEE"/>
          </a:solidFill>
          <a:ln w="12700">
            <a:solidFill>
              <a:srgbClr val="D1D3D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572768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Most-Targeted Sectors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777240" y="2011680"/>
            <a:ext cx="320040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F275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1.  Healthcare</a:t>
            </a:r>
            <a:endParaRPr lang="en-US" sz="13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F275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2.  Core AI Platforms</a:t>
            </a:r>
            <a:endParaRPr lang="en-US" sz="13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F275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3.  Software</a:t>
            </a:r>
            <a:endParaRPr lang="en-US" sz="13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30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4.  Finance</a:t>
            </a:r>
            <a:endParaRPr lang="en-US" sz="13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30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5.  Marketing</a:t>
            </a:r>
            <a:endParaRPr lang="en-US" sz="13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30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6.  Cybersecurity</a:t>
            </a:r>
            <a:endParaRPr lang="en-US" sz="13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30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7.  Workforce</a:t>
            </a:r>
            <a:endParaRPr lang="en-US" sz="13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30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8.  Customer Service</a:t>
            </a:r>
            <a:endParaRPr lang="en-US" sz="13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30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9.  Retail</a:t>
            </a:r>
            <a:endParaRPr lang="en-US" sz="13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30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10.  Government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434840" y="1481328"/>
            <a:ext cx="7223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Three Standouts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4434840" y="1874520"/>
            <a:ext cx="7178040" cy="932688"/>
          </a:xfrm>
          <a:prstGeom prst="roundRect">
            <a:avLst>
              <a:gd name="adj" fmla="val 4902"/>
            </a:avLst>
          </a:prstGeom>
          <a:solidFill>
            <a:srgbClr val="FFFFFF"/>
          </a:solidFill>
          <a:ln w="12700">
            <a:solidFill>
              <a:srgbClr val="D1D3D1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617720" y="1965960"/>
            <a:ext cx="68580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275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Healthcare:  </a:t>
            </a:r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leading destination for new AI platforms — regulatory clarity, proprietary data, and durable demand make it a natural home for compliant, scalable businesses.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434840" y="2898648"/>
            <a:ext cx="7178040" cy="932688"/>
          </a:xfrm>
          <a:prstGeom prst="roundRect">
            <a:avLst>
              <a:gd name="adj" fmla="val 4902"/>
            </a:avLst>
          </a:prstGeom>
          <a:solidFill>
            <a:srgbClr val="FFFFFF"/>
          </a:solidFill>
          <a:ln w="12700">
            <a:solidFill>
              <a:srgbClr val="D1D3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17720" y="2990088"/>
            <a:ext cx="68580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275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Core AI Platforms:  </a:t>
            </a:r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horizontal infrastructure layer cutting across every category; it ranks near the top of both platform and add-on lists because its capabilities feed all sectors.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4434840" y="3922776"/>
            <a:ext cx="7178040" cy="932688"/>
          </a:xfrm>
          <a:prstGeom prst="roundRect">
            <a:avLst>
              <a:gd name="adj" fmla="val 4902"/>
            </a:avLst>
          </a:prstGeom>
          <a:solidFill>
            <a:srgbClr val="FFFFFF"/>
          </a:solidFill>
          <a:ln w="12700">
            <a:solidFill>
              <a:srgbClr val="D1D3D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617720" y="4014216"/>
            <a:ext cx="68580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275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Software:  </a:t>
            </a:r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engine of add-on activity — early AI adoption plus recurring revenue makes software targets quickly accretive, exactly what a buy-and-build thesis needs.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434840" y="4956048"/>
            <a:ext cx="35204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00618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Most Active — AI Platform Investments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434840" y="5413248"/>
            <a:ext cx="352044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100"/>
              </a:spcAft>
              <a:buNone/>
            </a:pPr>
            <a:r>
              <a:rPr lang="en-US" sz="105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1.  Insight Partners</a:t>
            </a:r>
            <a:endParaRPr lang="en-US" sz="10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05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2.  Sorenson Capital</a:t>
            </a:r>
            <a:endParaRPr lang="en-US" sz="10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05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3.  Elaia Partners</a:t>
            </a:r>
            <a:endParaRPr lang="en-US" sz="10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05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4.  Battery Ventures</a:t>
            </a:r>
            <a:endParaRPr lang="en-US" sz="10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05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5.  Thoma Bravo</a:t>
            </a:r>
            <a:endParaRPr lang="en-US" sz="10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05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6.  TCV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8092440" y="4956048"/>
            <a:ext cx="35204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00618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Most Active — AI Add-On Acquisitions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092440" y="5413248"/>
            <a:ext cx="352044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100"/>
              </a:spcAft>
              <a:buNone/>
            </a:pPr>
            <a:r>
              <a:rPr lang="en-US" sz="105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1.  Insight Partners</a:t>
            </a:r>
            <a:endParaRPr lang="en-US" sz="10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05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2.  CPP Investments</a:t>
            </a:r>
            <a:endParaRPr lang="en-US" sz="10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05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3.  Thoma Bravo</a:t>
            </a:r>
            <a:endParaRPr lang="en-US" sz="10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05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4.  Silver Lake</a:t>
            </a:r>
            <a:endParaRPr lang="en-US" sz="10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05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5.  HgCapital</a:t>
            </a:r>
            <a:endParaRPr lang="en-US" sz="10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050" dirty="0">
                <a:solidFill>
                  <a:srgbClr val="2137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6.  Vista Equity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213749"/>
          </a:solidFill>
          <a:ln/>
        </p:spPr>
      </p:sp>
      <p:sp>
        <p:nvSpPr>
          <p:cNvPr id="20" name="Text 17"/>
          <p:cNvSpPr/>
          <p:nvPr/>
        </p:nvSpPr>
        <p:spPr>
          <a:xfrm>
            <a:off x="457200" y="6510528"/>
            <a:ext cx="7315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9D2D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Private Equity Info  |  a TruSight, LLC company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8991295" y="6510528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D2D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  /  4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137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blissful-wizardly-brown/mnt/outputs/logo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57232" y="457200"/>
            <a:ext cx="1783080" cy="31729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1148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About Us</a:t>
            </a:r>
            <a:endParaRPr lang="en-US" sz="2800" dirty="0"/>
          </a:p>
        </p:txBody>
      </p:sp>
      <p:sp>
        <p:nvSpPr>
          <p:cNvPr id="4" name="Shape 1"/>
          <p:cNvSpPr/>
          <p:nvPr/>
        </p:nvSpPr>
        <p:spPr>
          <a:xfrm>
            <a:off x="548640" y="1024128"/>
            <a:ext cx="1280160" cy="45720"/>
          </a:xfrm>
          <a:prstGeom prst="rect">
            <a:avLst/>
          </a:prstGeom>
          <a:solidFill>
            <a:srgbClr val="F27500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12801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275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Private Equity Info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48640" y="1691640"/>
            <a:ext cx="5394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2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Founded in 2005, Private Equity Info is a trusted source for M&amp;A research, enabling rich, targeted searches across:</a:t>
            </a:r>
            <a:endParaRPr lang="en-US" sz="1250" dirty="0"/>
          </a:p>
          <a:p>
            <a:pPr marL="190500" indent="-1905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D8DEE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Private equity firms and their investment interests</a:t>
            </a:r>
            <a:endParaRPr lang="en-US" sz="1250" dirty="0"/>
          </a:p>
          <a:p>
            <a:pPr marL="190500" indent="-1905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D8DEE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Portfolio companies and add-on activity</a:t>
            </a:r>
            <a:endParaRPr lang="en-US" sz="1250" dirty="0"/>
          </a:p>
          <a:p>
            <a:pPr marL="190500" indent="-1905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D8DEE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Professional bios and deal-maker contacts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D8DEE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Clean, accurate data built for ROI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6263640" y="12801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FB6C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TruSight, LLC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6263640" y="1691640"/>
            <a:ext cx="5394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2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Private Equity Info is a TruSight, LLC company, delivering targeted M&amp;A intelligence for dealmakers and advisors who demand precision:</a:t>
            </a:r>
            <a:endParaRPr lang="en-US" sz="1250" dirty="0"/>
          </a:p>
          <a:p>
            <a:pPr marL="190500" indent="-1905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D8DEE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M&amp;A research platform — all signal, no noise</a:t>
            </a:r>
            <a:endParaRPr lang="en-US" sz="1250" dirty="0"/>
          </a:p>
          <a:p>
            <a:pPr marL="190500" indent="-1905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D8DEE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Signals, AI Search, and custom research tools</a:t>
            </a:r>
            <a:endParaRPr lang="en-US" sz="1250" dirty="0"/>
          </a:p>
          <a:p>
            <a:pPr marL="190500" indent="-1905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D8DEE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Monthly Trends &amp; quarterly platform reports</a:t>
            </a:r>
            <a:endParaRPr lang="en-US" sz="1250" dirty="0"/>
          </a:p>
          <a:p>
            <a:pPr marL="190500" indent="-190500">
              <a:buSzPct val="100000"/>
              <a:buChar char="•"/>
            </a:pPr>
            <a:r>
              <a:rPr lang="en-US" sz="1250" dirty="0">
                <a:solidFill>
                  <a:srgbClr val="D8DEE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Named to the Inc. 5000 fastest-growing list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548640" y="4114800"/>
            <a:ext cx="11064240" cy="0"/>
          </a:xfrm>
          <a:prstGeom prst="line">
            <a:avLst/>
          </a:prstGeom>
          <a:noFill/>
          <a:ln w="12700">
            <a:solidFill>
              <a:srgbClr val="3A5468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48640" y="4224528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75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Leadership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502920" y="4709160"/>
            <a:ext cx="1325880" cy="1325880"/>
          </a:xfrm>
          <a:prstGeom prst="ellipse">
            <a:avLst/>
          </a:prstGeom>
          <a:solidFill>
            <a:srgbClr val="F27500"/>
          </a:solidFill>
          <a:ln/>
        </p:spPr>
      </p:sp>
      <p:pic>
        <p:nvPicPr>
          <p:cNvPr id="12" name="Image 1" descr="/sessions/blissful-wizardly-brown/mnt/outputs/andy_circl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754880"/>
            <a:ext cx="1234440" cy="1234440"/>
          </a:xfrm>
          <a:prstGeom prst="ellipse">
            <a:avLst/>
          </a:prstGeom>
        </p:spPr>
      </p:pic>
      <p:sp>
        <p:nvSpPr>
          <p:cNvPr id="13" name="Text 9"/>
          <p:cNvSpPr/>
          <p:nvPr/>
        </p:nvSpPr>
        <p:spPr>
          <a:xfrm>
            <a:off x="2011680" y="4754880"/>
            <a:ext cx="36576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Andy Jones
</a:t>
            </a:r>
            <a:pPr indent="0" marL="0">
              <a:buNone/>
            </a:pPr>
            <a:r>
              <a:rPr lang="en-US" sz="1150" dirty="0">
                <a:solidFill>
                  <a:srgbClr val="4FB6C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Founder &amp; Managing Director
</a:t>
            </a:r>
            <a:pPr indent="0" marL="0">
              <a:buNone/>
            </a:pPr>
            <a:r>
              <a:rPr lang="en-US" sz="1050" dirty="0">
                <a:solidFill>
                  <a:srgbClr val="AEB9C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Private Equity Info</a:t>
            </a:r>
            <a:endParaRPr lang="en-US" sz="1500" dirty="0"/>
          </a:p>
        </p:txBody>
      </p:sp>
      <p:sp>
        <p:nvSpPr>
          <p:cNvPr id="14" name="Shape 10"/>
          <p:cNvSpPr/>
          <p:nvPr/>
        </p:nvSpPr>
        <p:spPr>
          <a:xfrm>
            <a:off x="6217920" y="4709160"/>
            <a:ext cx="1325880" cy="1325880"/>
          </a:xfrm>
          <a:prstGeom prst="ellipse">
            <a:avLst/>
          </a:prstGeom>
          <a:solidFill>
            <a:srgbClr val="F27500"/>
          </a:solidFill>
          <a:ln/>
        </p:spPr>
      </p:sp>
      <p:pic>
        <p:nvPicPr>
          <p:cNvPr id="15" name="Image 2" descr="/sessions/blissful-wizardly-brown/mnt/outputs/dan_circ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640" y="4754880"/>
            <a:ext cx="1234440" cy="1234440"/>
          </a:xfrm>
          <a:prstGeom prst="ellipse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726680" y="4754880"/>
            <a:ext cx="36576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Dan Mahoney
</a:t>
            </a:r>
            <a:pPr indent="0" marL="0">
              <a:buNone/>
            </a:pPr>
            <a:r>
              <a:rPr lang="en-US" sz="1150" dirty="0">
                <a:solidFill>
                  <a:srgbClr val="4FB6C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Co-Founder &amp; CEO
</a:t>
            </a:r>
            <a:pPr indent="0" marL="0">
              <a:buNone/>
            </a:pPr>
            <a:r>
              <a:rPr lang="en-US" sz="1050" dirty="0">
                <a:solidFill>
                  <a:srgbClr val="AEB9C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TruSight, LLC</a:t>
            </a:r>
            <a:endParaRPr lang="en-US" sz="1500" dirty="0"/>
          </a:p>
        </p:txBody>
      </p:sp>
      <p:sp>
        <p:nvSpPr>
          <p:cNvPr id="17" name="Shape 12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213749"/>
          </a:solidFill>
          <a:ln/>
        </p:spPr>
      </p:sp>
      <p:sp>
        <p:nvSpPr>
          <p:cNvPr id="18" name="Text 13"/>
          <p:cNvSpPr/>
          <p:nvPr/>
        </p:nvSpPr>
        <p:spPr>
          <a:xfrm>
            <a:off x="457200" y="6510528"/>
            <a:ext cx="7315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9D2D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Private Equity Info  |  a TruSight, LLC company</a:t>
            </a:r>
            <a:endParaRPr lang="en-US" sz="900" dirty="0"/>
          </a:p>
        </p:txBody>
      </p:sp>
      <p:sp>
        <p:nvSpPr>
          <p:cNvPr id="19" name="Text 14"/>
          <p:cNvSpPr/>
          <p:nvPr/>
        </p:nvSpPr>
        <p:spPr>
          <a:xfrm>
            <a:off x="8991295" y="6510528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D2D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privateequityinfo.com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Private Equity Info, a TruSight LLC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Private Equity Info</dc:creator>
  <cp:lastModifiedBy>Private Equity Info</cp:lastModifiedBy>
  <cp:revision>1</cp:revision>
  <dcterms:created xsi:type="dcterms:W3CDTF">2026-07-16T06:56:58Z</dcterms:created>
  <dcterms:modified xsi:type="dcterms:W3CDTF">2026-07-16T06:56:58Z</dcterms:modified>
</cp:coreProperties>
</file>