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7F04"/>
    <a:srgbClr val="2CA2ED"/>
    <a:srgbClr val="213749"/>
    <a:srgbClr val="4C7DA6"/>
    <a:srgbClr val="406A8C"/>
    <a:srgbClr val="6492B8"/>
    <a:srgbClr val="598A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4" d="100"/>
          <a:sy n="154" d="100"/>
        </p:scale>
        <p:origin x="52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300" b="1" i="0" u="none" strike="noStrike">
                <a:solidFill>
                  <a:srgbClr val="213749"/>
                </a:solidFill>
                <a:latin typeface="Open Sans"/>
              </a:defRPr>
            </a:pPr>
            <a:r>
              <a:rPr lang="en-US" sz="1300" b="1" i="0" u="none" strike="noStrike" dirty="0">
                <a:solidFill>
                  <a:srgbClr val="213749"/>
                </a:solidFill>
                <a:latin typeface="Open Sans"/>
              </a:rPr>
              <a:t>Platform vs. Add-On Investment Volume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Transactions</c:v>
                </c:pt>
              </c:strCache>
            </c:strRef>
          </c:tx>
          <c:spPr>
            <a:solidFill>
              <a:srgbClr val="2CA2ED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77F0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5AF0-4E04-BAA7-820987B1355D}"/>
              </c:ext>
            </c:extLst>
          </c:dPt>
          <c:dPt>
            <c:idx val="1"/>
            <c:invertIfNegative val="0"/>
            <c:bubble3D val="0"/>
            <c:spPr>
              <a:solidFill>
                <a:srgbClr val="21374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5AF0-4E04-BAA7-820987B1355D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0A0A0A"/>
                    </a:solidFill>
                    <a:latin typeface="Open San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Add-On Acquisitions</c:v>
                </c:pt>
                <c:pt idx="1">
                  <c:v>Platform Investments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314</c:v>
                </c:pt>
                <c:pt idx="1">
                  <c:v>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F0-4E04-BAA7-820987B135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0A0A0A"/>
                </a:solidFill>
                <a:latin typeface="Open Sans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9733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8538D-6318-9948-C275-5D64ECE09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E331FE-4180-D2A3-AE52-854DD4E44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F02908-F238-1E08-0F9A-5B78ABD4E8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AD223-0BCB-7A47-B68C-CDBCE4FF59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26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B0A7F-950F-3AE2-5FC2-76CB92BCF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989F8A-DB3B-3644-A537-9C9B90D86B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2879C4-A6A8-C7AA-A2E6-B67A5A29A7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A6C895-291D-DBE2-12DC-0F4263D1E8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035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rivateequityinfo.com/contact-u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rivateequityinfo.com/blog/ai-investing-comes-of-age-private-equity-shifts-from-platform-creation-to-platform-expans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37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9659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77F0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INVESTING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822960" y="2331720"/>
            <a:ext cx="106070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Investing Comes of Age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822960" y="3383280"/>
            <a:ext cx="9784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C7D0D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Private equity shifts from platform creation to platform expansion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822960" y="4206240"/>
            <a:ext cx="502920" cy="45720"/>
          </a:xfrm>
          <a:prstGeom prst="rect">
            <a:avLst/>
          </a:prstGeom>
          <a:solidFill>
            <a:srgbClr val="F77F0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43891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AA7B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M&amp;A trends in AI platform and add-on investing  |  2015 – 2026 YTD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22960" y="6217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E7C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Prepared from Private Equity Info research</a:t>
            </a:r>
            <a:endParaRPr lang="en-US" sz="1000" i="1" dirty="0"/>
          </a:p>
        </p:txBody>
      </p:sp>
      <p:pic>
        <p:nvPicPr>
          <p:cNvPr id="8" name="Picture 7" descr="PrivateEquityInfo_TruSight_Combined_Logo_2025_White-2">
            <a:extLst>
              <a:ext uri="{FF2B5EF4-FFF2-40B4-BE49-F238E27FC236}">
                <a16:creationId xmlns:a16="http://schemas.microsoft.com/office/drawing/2014/main" id="{99712793-E0B0-06B8-28D0-2B4CEB7E1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43" y="257556"/>
            <a:ext cx="2060623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Maturing Market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E3E3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PE-backed AI M&amp;A activity since 2015</a:t>
            </a:r>
            <a:endParaRPr lang="en-US" sz="14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C074219-2AAB-5E7A-827F-F01986A169F7}"/>
              </a:ext>
            </a:extLst>
          </p:cNvPr>
          <p:cNvGrpSpPr/>
          <p:nvPr/>
        </p:nvGrpSpPr>
        <p:grpSpPr>
          <a:xfrm>
            <a:off x="640080" y="2536412"/>
            <a:ext cx="3246120" cy="1874520"/>
            <a:chOff x="640080" y="1737360"/>
            <a:chExt cx="3246120" cy="1874520"/>
          </a:xfrm>
        </p:grpSpPr>
        <p:sp>
          <p:nvSpPr>
            <p:cNvPr id="4" name="Shape 2"/>
            <p:cNvSpPr/>
            <p:nvPr/>
          </p:nvSpPr>
          <p:spPr>
            <a:xfrm>
              <a:off x="640080" y="1737360"/>
              <a:ext cx="3246120" cy="1874520"/>
            </a:xfrm>
            <a:prstGeom prst="rect">
              <a:avLst/>
            </a:prstGeom>
            <a:solidFill>
              <a:srgbClr val="F3F3F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 3"/>
            <p:cNvSpPr/>
            <p:nvPr/>
          </p:nvSpPr>
          <p:spPr>
            <a:xfrm>
              <a:off x="868680" y="1965960"/>
              <a:ext cx="278892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3800" b="1" dirty="0">
                  <a:solidFill>
                    <a:srgbClr val="213749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1,200+</a:t>
              </a:r>
              <a:endParaRPr lang="en-US" sz="3800" dirty="0"/>
            </a:p>
          </p:txBody>
        </p:sp>
        <p:sp>
          <p:nvSpPr>
            <p:cNvPr id="6" name="Text 4"/>
            <p:cNvSpPr/>
            <p:nvPr/>
          </p:nvSpPr>
          <p:spPr>
            <a:xfrm>
              <a:off x="868680" y="2834640"/>
              <a:ext cx="2788920" cy="6400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AI-focused deals tracked since 2015</a:t>
              </a:r>
              <a:endPara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aphicFrame>
        <p:nvGraphicFramePr>
          <p:cNvPr id="13" name="Chart 0"/>
          <p:cNvGraphicFramePr/>
          <p:nvPr>
            <p:extLst>
              <p:ext uri="{D42A27DB-BD31-4B8C-83A1-F6EECF244321}">
                <p14:modId xmlns:p14="http://schemas.microsoft.com/office/powerpoint/2010/main" val="1333125192"/>
              </p:ext>
            </p:extLst>
          </p:nvPr>
        </p:nvGraphicFramePr>
        <p:xfrm>
          <a:off x="4265821" y="1750181"/>
          <a:ext cx="7286099" cy="3260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 13"/>
          <p:cNvSpPr/>
          <p:nvPr/>
        </p:nvSpPr>
        <p:spPr>
          <a:xfrm>
            <a:off x="457200" y="649224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3E3E3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Source: Private Equity Info M&amp;A Research Database</a:t>
            </a:r>
            <a:endParaRPr lang="en-US" sz="900" i="1" dirty="0"/>
          </a:p>
        </p:txBody>
      </p:sp>
      <p:sp>
        <p:nvSpPr>
          <p:cNvPr id="17" name="Text 14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9" name="Picture 18" descr="0-6">
            <a:extLst>
              <a:ext uri="{FF2B5EF4-FFF2-40B4-BE49-F238E27FC236}">
                <a16:creationId xmlns:a16="http://schemas.microsoft.com/office/drawing/2014/main" id="{CB5D37DC-C62F-D745-FA70-F391B94F2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1511" y="316280"/>
            <a:ext cx="1580409" cy="28183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Following the Technology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E3E3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Each phase of AI development has brought a distinct shift in investment activity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40080" y="5806440"/>
            <a:ext cx="10881360" cy="502920"/>
          </a:xfrm>
          <a:prstGeom prst="rect">
            <a:avLst/>
          </a:prstGeom>
          <a:solidFill>
            <a:srgbClr val="F3F3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68680" y="5806440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A0A0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Platform investments in AI reached record levels in 2025 — continued investor confidence in real value, real cash flow, and exceptional growth.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649224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3E3E3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Source: Private Equity Info M&amp;A Research Database</a:t>
            </a:r>
            <a:endParaRPr lang="en-US" sz="900" i="1" dirty="0"/>
          </a:p>
        </p:txBody>
      </p:sp>
      <p:sp>
        <p:nvSpPr>
          <p:cNvPr id="23" name="Text 21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5" name="Picture 24" descr="0-6">
            <a:extLst>
              <a:ext uri="{FF2B5EF4-FFF2-40B4-BE49-F238E27FC236}">
                <a16:creationId xmlns:a16="http://schemas.microsoft.com/office/drawing/2014/main" id="{49BB351F-F578-F67F-0DC9-034F107E7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1511" y="316280"/>
            <a:ext cx="1580409" cy="281839"/>
          </a:xfrm>
          <a:prstGeom prst="rect">
            <a:avLst/>
          </a:prstGeom>
        </p:spPr>
      </p:pic>
      <p:pic>
        <p:nvPicPr>
          <p:cNvPr id="26" name="Picture 25" descr="The diagram illustrates the trend of platform and add-on investments in Al from 2015 to 2026, with the number of investments peaking at 180 in 2018 and showing a slight decline in recent years.&#10;&#10;AI-generated content may be incorrect.">
            <a:extLst>
              <a:ext uri="{FF2B5EF4-FFF2-40B4-BE49-F238E27FC236}">
                <a16:creationId xmlns:a16="http://schemas.microsoft.com/office/drawing/2014/main" id="{277502E5-6174-4B5F-7438-B602562447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988" y="2101717"/>
            <a:ext cx="5609998" cy="2838525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E659092E-0999-DCC4-D284-D77ED27EFF31}"/>
              </a:ext>
            </a:extLst>
          </p:cNvPr>
          <p:cNvGrpSpPr/>
          <p:nvPr/>
        </p:nvGrpSpPr>
        <p:grpSpPr>
          <a:xfrm>
            <a:off x="6953164" y="2892070"/>
            <a:ext cx="3812758" cy="1257818"/>
            <a:chOff x="6949440" y="3886200"/>
            <a:chExt cx="4617720" cy="2331720"/>
          </a:xfrm>
        </p:grpSpPr>
        <p:sp>
          <p:nvSpPr>
            <p:cNvPr id="28" name="Shape 11"/>
            <p:cNvSpPr/>
            <p:nvPr/>
          </p:nvSpPr>
          <p:spPr>
            <a:xfrm>
              <a:off x="6949440" y="3886200"/>
              <a:ext cx="4617720" cy="2331720"/>
            </a:xfrm>
            <a:prstGeom prst="rect">
              <a:avLst/>
            </a:prstGeom>
            <a:solidFill>
              <a:srgbClr val="213749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12"/>
            <p:cNvSpPr/>
            <p:nvPr/>
          </p:nvSpPr>
          <p:spPr>
            <a:xfrm>
              <a:off x="7269481" y="3886200"/>
              <a:ext cx="4023360" cy="23317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25000"/>
                </a:lnSpc>
                <a:buNone/>
              </a:pPr>
              <a:r>
                <a:rPr lang="en-US" sz="1200" dirty="0">
                  <a:solidFill>
                    <a:srgbClr val="FFFFFF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Platform investment continues to climb, but the sharper rise in add-ons signals a shift toward strengthening existing platforms rather than only acquiring new ones.</a:t>
              </a:r>
              <a:endParaRPr lang="en-US" sz="1200" dirty="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78F7E7-1B55-3615-E62A-011530FA1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7908E70-4B14-BA4D-2A46-17043B73D5A3}"/>
              </a:ext>
            </a:extLst>
          </p:cNvPr>
          <p:cNvSpPr/>
          <p:nvPr/>
        </p:nvSpPr>
        <p:spPr>
          <a:xfrm>
            <a:off x="640080" y="457200"/>
            <a:ext cx="10058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Following the Technology</a:t>
            </a:r>
            <a:endParaRPr lang="en-US" sz="28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04FBBF2-EF4E-B639-CEFE-DBF8DC31A681}"/>
              </a:ext>
            </a:extLst>
          </p:cNvPr>
          <p:cNvSpPr/>
          <p:nvPr/>
        </p:nvSpPr>
        <p:spPr>
          <a:xfrm>
            <a:off x="640080" y="102412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E3E3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Each phase of AI development has brought a distinct shift in investment activity</a:t>
            </a:r>
            <a:endParaRPr lang="en-US" sz="14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9BD135A1-AC28-323B-E6AF-28DC3BC3F46B}"/>
              </a:ext>
            </a:extLst>
          </p:cNvPr>
          <p:cNvSpPr/>
          <p:nvPr/>
        </p:nvSpPr>
        <p:spPr>
          <a:xfrm>
            <a:off x="960120" y="2286000"/>
            <a:ext cx="10104120" cy="27432"/>
          </a:xfrm>
          <a:prstGeom prst="rect">
            <a:avLst/>
          </a:prstGeom>
          <a:solidFill>
            <a:srgbClr val="F3F3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413482F6-E32F-DC6A-0F6A-448CC7907779}"/>
              </a:ext>
            </a:extLst>
          </p:cNvPr>
          <p:cNvSpPr/>
          <p:nvPr/>
        </p:nvSpPr>
        <p:spPr>
          <a:xfrm>
            <a:off x="640080" y="1965960"/>
            <a:ext cx="640080" cy="640080"/>
          </a:xfrm>
          <a:prstGeom prst="ellipse">
            <a:avLst/>
          </a:prstGeom>
          <a:solidFill>
            <a:srgbClr val="2137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D8CCFEE-214F-AD6D-D0D0-3989EC0BE38E}"/>
              </a:ext>
            </a:extLst>
          </p:cNvPr>
          <p:cNvSpPr/>
          <p:nvPr/>
        </p:nvSpPr>
        <p:spPr>
          <a:xfrm>
            <a:off x="640080" y="19659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920675A6-56B1-9209-37D8-DB6C1DC077EF}"/>
              </a:ext>
            </a:extLst>
          </p:cNvPr>
          <p:cNvSpPr/>
          <p:nvPr/>
        </p:nvSpPr>
        <p:spPr>
          <a:xfrm>
            <a:off x="640080" y="2834640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2015 – 2020</a:t>
            </a:r>
            <a:endParaRPr lang="en-US" sz="13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2BABF371-FAB0-7937-36EA-BF62D3C879D4}"/>
              </a:ext>
            </a:extLst>
          </p:cNvPr>
          <p:cNvSpPr/>
          <p:nvPr/>
        </p:nvSpPr>
        <p:spPr>
          <a:xfrm>
            <a:off x="640080" y="3154680"/>
            <a:ext cx="3429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Early Experimentation</a:t>
            </a:r>
            <a:endParaRPr lang="en-US" sz="18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6A5D2D2A-7FDC-9FAE-A3BB-69C766EAE7DF}"/>
              </a:ext>
            </a:extLst>
          </p:cNvPr>
          <p:cNvSpPr/>
          <p:nvPr/>
        </p:nvSpPr>
        <p:spPr>
          <a:xfrm>
            <a:off x="640080" y="3703320"/>
            <a:ext cx="33375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0A0A0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investing looks like venture territory: frontier technology, evolving business models, and valuations built on faith.</a:t>
            </a:r>
            <a:endParaRPr lang="en-US" sz="125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401DEA9C-1CF9-92CA-68BC-97CA9A30BE01}"/>
              </a:ext>
            </a:extLst>
          </p:cNvPr>
          <p:cNvSpPr/>
          <p:nvPr/>
        </p:nvSpPr>
        <p:spPr>
          <a:xfrm>
            <a:off x="4297680" y="1965960"/>
            <a:ext cx="640080" cy="640080"/>
          </a:xfrm>
          <a:prstGeom prst="ellipse">
            <a:avLst/>
          </a:prstGeom>
          <a:solidFill>
            <a:srgbClr val="406A8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8A1C1FE6-4C85-878D-C154-2FF7135AB1F2}"/>
              </a:ext>
            </a:extLst>
          </p:cNvPr>
          <p:cNvSpPr/>
          <p:nvPr/>
        </p:nvSpPr>
        <p:spPr>
          <a:xfrm>
            <a:off x="4297680" y="19659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D964CB4-012A-3E1F-24B9-E2FB3B48E2CD}"/>
              </a:ext>
            </a:extLst>
          </p:cNvPr>
          <p:cNvSpPr/>
          <p:nvPr/>
        </p:nvSpPr>
        <p:spPr>
          <a:xfrm>
            <a:off x="4297680" y="2834640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C7DA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2021 – 2023</a:t>
            </a:r>
            <a:endParaRPr lang="en-US" sz="1300" dirty="0">
              <a:solidFill>
                <a:srgbClr val="4C7DA6"/>
              </a:solidFill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231B3B4A-4C44-C4D5-97DC-E7D2EE1FA97D}"/>
              </a:ext>
            </a:extLst>
          </p:cNvPr>
          <p:cNvSpPr/>
          <p:nvPr/>
        </p:nvSpPr>
        <p:spPr>
          <a:xfrm>
            <a:off x="4297680" y="3154680"/>
            <a:ext cx="3429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Platform Building</a:t>
            </a:r>
            <a:endParaRPr lang="en-US" sz="18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C3D7E203-33DF-0E3C-B0D7-4788AC01ED59}"/>
              </a:ext>
            </a:extLst>
          </p:cNvPr>
          <p:cNvSpPr/>
          <p:nvPr/>
        </p:nvSpPr>
        <p:spPr>
          <a:xfrm>
            <a:off x="4297680" y="3703320"/>
            <a:ext cx="33375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0A0A0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 capital moves in to establish foundational AI platforms across key sectors.</a:t>
            </a:r>
            <a:endParaRPr lang="en-US" sz="1250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5FD8099E-4EBB-F3D5-9AD6-78D35DA00C2C}"/>
              </a:ext>
            </a:extLst>
          </p:cNvPr>
          <p:cNvSpPr/>
          <p:nvPr/>
        </p:nvSpPr>
        <p:spPr>
          <a:xfrm>
            <a:off x="7955280" y="1965960"/>
            <a:ext cx="640080" cy="640080"/>
          </a:xfrm>
          <a:prstGeom prst="ellipse">
            <a:avLst/>
          </a:prstGeom>
          <a:solidFill>
            <a:srgbClr val="649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FFF4C741-F53A-2A7F-4502-DC7B34350214}"/>
              </a:ext>
            </a:extLst>
          </p:cNvPr>
          <p:cNvSpPr/>
          <p:nvPr/>
        </p:nvSpPr>
        <p:spPr>
          <a:xfrm>
            <a:off x="7955280" y="19659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</a:t>
            </a:r>
            <a:endParaRPr lang="en-US" sz="22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BA8730FE-EFD8-2506-1E24-2C4ADC74E414}"/>
              </a:ext>
            </a:extLst>
          </p:cNvPr>
          <p:cNvSpPr/>
          <p:nvPr/>
        </p:nvSpPr>
        <p:spPr>
          <a:xfrm>
            <a:off x="7955280" y="2834640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6492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2024 – 2026</a:t>
            </a:r>
            <a:endParaRPr lang="en-US" sz="1300" dirty="0">
              <a:solidFill>
                <a:srgbClr val="6492B8"/>
              </a:solidFill>
            </a:endParaRP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A46C51EC-3FAE-C01F-C98C-91DE50451E76}"/>
              </a:ext>
            </a:extLst>
          </p:cNvPr>
          <p:cNvSpPr/>
          <p:nvPr/>
        </p:nvSpPr>
        <p:spPr>
          <a:xfrm>
            <a:off x="7955280" y="3154680"/>
            <a:ext cx="3429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Platform Expansion</a:t>
            </a:r>
            <a:endParaRPr lang="en-US" sz="18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41AFD3E6-CE96-27FC-7B68-48CB9C987EFF}"/>
              </a:ext>
            </a:extLst>
          </p:cNvPr>
          <p:cNvSpPr/>
          <p:nvPr/>
        </p:nvSpPr>
        <p:spPr>
          <a:xfrm>
            <a:off x="7955280" y="3703320"/>
            <a:ext cx="33375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0A0A0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Add-on M&amp;A accelerates as firms use acquisitions to strengthen and scale existing platforms.</a:t>
            </a:r>
            <a:endParaRPr lang="en-US" sz="1250" dirty="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3280F036-F8D2-34CB-B981-9096D8D211E8}"/>
              </a:ext>
            </a:extLst>
          </p:cNvPr>
          <p:cNvSpPr/>
          <p:nvPr/>
        </p:nvSpPr>
        <p:spPr>
          <a:xfrm>
            <a:off x="640080" y="5806440"/>
            <a:ext cx="10881360" cy="502920"/>
          </a:xfrm>
          <a:prstGeom prst="rect">
            <a:avLst/>
          </a:prstGeom>
          <a:solidFill>
            <a:srgbClr val="F3F3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F607D126-2A43-F4D0-8F52-B3E8E14446A7}"/>
              </a:ext>
            </a:extLst>
          </p:cNvPr>
          <p:cNvSpPr/>
          <p:nvPr/>
        </p:nvSpPr>
        <p:spPr>
          <a:xfrm>
            <a:off x="868680" y="5806440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A0A0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Platform investments in AI reached record levels in 2025 — continued investor confidence in real value, real cash flow, and exceptional growth.</a:t>
            </a:r>
            <a:endParaRPr lang="en-US" sz="12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63E33C04-26AF-FBFF-0A06-DF85982AB8E5}"/>
              </a:ext>
            </a:extLst>
          </p:cNvPr>
          <p:cNvSpPr/>
          <p:nvPr/>
        </p:nvSpPr>
        <p:spPr>
          <a:xfrm>
            <a:off x="457200" y="649224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3E3E3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Source: Private Equity Info M&amp;A Research Database</a:t>
            </a:r>
            <a:endParaRPr lang="en-US" sz="900" i="1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F7A7A83A-4F47-2381-5F94-18FDB4EEC7D2}"/>
              </a:ext>
            </a:extLst>
          </p:cNvPr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5" name="Picture 24" descr="0-6">
            <a:extLst>
              <a:ext uri="{FF2B5EF4-FFF2-40B4-BE49-F238E27FC236}">
                <a16:creationId xmlns:a16="http://schemas.microsoft.com/office/drawing/2014/main" id="{84C2F593-331E-39B3-C1A0-2E76D1E6D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1511" y="316280"/>
            <a:ext cx="1580409" cy="2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3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Where the Capital Is Going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E3E3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Top sectors for PE-backed AI investment, ranked by activity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457200" cy="457200"/>
          </a:xfrm>
          <a:prstGeom prst="ellipse">
            <a:avLst/>
          </a:prstGeom>
          <a:solidFill>
            <a:srgbClr val="2137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234440" y="1874520"/>
            <a:ext cx="4617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Healthcare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0080" y="2487168"/>
            <a:ext cx="457200" cy="457200"/>
          </a:xfrm>
          <a:prstGeom prst="ellipse">
            <a:avLst/>
          </a:prstGeom>
          <a:solidFill>
            <a:srgbClr val="2CA2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4871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234440" y="2441448"/>
            <a:ext cx="4617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Core AI Platforms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40080" y="3054096"/>
            <a:ext cx="457200" cy="457200"/>
          </a:xfrm>
          <a:prstGeom prst="ellipse">
            <a:avLst/>
          </a:prstGeom>
          <a:solidFill>
            <a:srgbClr val="F77F0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0080" y="30540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234440" y="3008376"/>
            <a:ext cx="4617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Software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40080" y="3621024"/>
            <a:ext cx="457200" cy="457200"/>
          </a:xfrm>
          <a:prstGeom prst="ellipse">
            <a:avLst/>
          </a:prstGeom>
          <a:solidFill>
            <a:srgbClr val="F3F3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0080" y="36210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234440" y="3575304"/>
            <a:ext cx="4617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Finance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40080" y="4187952"/>
            <a:ext cx="457200" cy="457200"/>
          </a:xfrm>
          <a:prstGeom prst="ellipse">
            <a:avLst/>
          </a:prstGeom>
          <a:solidFill>
            <a:srgbClr val="F3F3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41879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234440" y="4142232"/>
            <a:ext cx="4617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Marketing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309360" y="1920240"/>
            <a:ext cx="457200" cy="457200"/>
          </a:xfrm>
          <a:prstGeom prst="ellipse">
            <a:avLst/>
          </a:prstGeom>
          <a:solidFill>
            <a:srgbClr val="F3F3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309360" y="1920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903720" y="1874520"/>
            <a:ext cx="4617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Cybersecurity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309360" y="2487168"/>
            <a:ext cx="457200" cy="457200"/>
          </a:xfrm>
          <a:prstGeom prst="ellipse">
            <a:avLst/>
          </a:prstGeom>
          <a:solidFill>
            <a:srgbClr val="F3F3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309360" y="24871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6903720" y="2441448"/>
            <a:ext cx="4617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Workforce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309360" y="3054096"/>
            <a:ext cx="457200" cy="457200"/>
          </a:xfrm>
          <a:prstGeom prst="ellipse">
            <a:avLst/>
          </a:prstGeom>
          <a:solidFill>
            <a:srgbClr val="F3F3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309360" y="30540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903720" y="3008376"/>
            <a:ext cx="4617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Customer Service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309360" y="3621024"/>
            <a:ext cx="457200" cy="457200"/>
          </a:xfrm>
          <a:prstGeom prst="ellipse">
            <a:avLst/>
          </a:prstGeom>
          <a:solidFill>
            <a:srgbClr val="F3F3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309360" y="36210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6903720" y="3575304"/>
            <a:ext cx="4617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Retail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309360" y="4187952"/>
            <a:ext cx="457200" cy="457200"/>
          </a:xfrm>
          <a:prstGeom prst="ellipse">
            <a:avLst/>
          </a:prstGeom>
          <a:solidFill>
            <a:srgbClr val="F3F3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309360" y="41879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6903720" y="4142232"/>
            <a:ext cx="4617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Government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457200" y="649224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3E3E3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Source: Private Equity Info M&amp;A Research Database</a:t>
            </a:r>
            <a:endParaRPr lang="en-US" sz="900" i="1" dirty="0"/>
          </a:p>
        </p:txBody>
      </p:sp>
      <p:sp>
        <p:nvSpPr>
          <p:cNvPr id="36" name="Text 34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8" name="Picture 37" descr="0-6">
            <a:extLst>
              <a:ext uri="{FF2B5EF4-FFF2-40B4-BE49-F238E27FC236}">
                <a16:creationId xmlns:a16="http://schemas.microsoft.com/office/drawing/2014/main" id="{53F3071F-95DE-98C8-1F80-935C1A00C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1511" y="316280"/>
            <a:ext cx="1580409" cy="28183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Three Sectors to Watch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E3E3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Where new platforms and add-ons are concentrating</a:t>
            </a:r>
            <a:endParaRPr lang="en-US" sz="14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1825D00-51AE-6E55-9829-3D8E75030B4B}"/>
              </a:ext>
            </a:extLst>
          </p:cNvPr>
          <p:cNvGrpSpPr/>
          <p:nvPr/>
        </p:nvGrpSpPr>
        <p:grpSpPr>
          <a:xfrm>
            <a:off x="640080" y="1737360"/>
            <a:ext cx="3520440" cy="4160520"/>
            <a:chOff x="640080" y="1737360"/>
            <a:chExt cx="3520440" cy="4160520"/>
          </a:xfrm>
        </p:grpSpPr>
        <p:sp>
          <p:nvSpPr>
            <p:cNvPr id="4" name="Shape 2"/>
            <p:cNvSpPr/>
            <p:nvPr/>
          </p:nvSpPr>
          <p:spPr>
            <a:xfrm>
              <a:off x="640080" y="1737360"/>
              <a:ext cx="3520440" cy="4160520"/>
            </a:xfrm>
            <a:prstGeom prst="rect">
              <a:avLst/>
            </a:prstGeom>
            <a:solidFill>
              <a:srgbClr val="F3F3F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Shape 3"/>
            <p:cNvSpPr/>
            <p:nvPr/>
          </p:nvSpPr>
          <p:spPr>
            <a:xfrm>
              <a:off x="914400" y="2011680"/>
              <a:ext cx="502920" cy="502920"/>
            </a:xfrm>
            <a:prstGeom prst="ellipse">
              <a:avLst/>
            </a:prstGeom>
            <a:solidFill>
              <a:srgbClr val="213749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 4"/>
            <p:cNvSpPr/>
            <p:nvPr/>
          </p:nvSpPr>
          <p:spPr>
            <a:xfrm>
              <a:off x="914400" y="2011680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800" b="1" dirty="0">
                  <a:solidFill>
                    <a:srgbClr val="FFFFFF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1</a:t>
              </a:r>
              <a:endParaRPr lang="en-US" sz="1800" dirty="0"/>
            </a:p>
          </p:txBody>
        </p:sp>
        <p:sp>
          <p:nvSpPr>
            <p:cNvPr id="7" name="Text 5"/>
            <p:cNvSpPr/>
            <p:nvPr/>
          </p:nvSpPr>
          <p:spPr>
            <a:xfrm>
              <a:off x="914400" y="2697480"/>
              <a:ext cx="29718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900" b="1" dirty="0">
                  <a:solidFill>
                    <a:srgbClr val="213749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Healthcare</a:t>
              </a:r>
              <a:endParaRPr lang="en-US" sz="19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914400" y="3127248"/>
              <a:ext cx="297180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b="1" i="1" dirty="0">
                  <a:solidFill>
                    <a:srgbClr val="213749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Leading destination for new platforms</a:t>
              </a:r>
              <a:endParaRPr lang="en-US" sz="1200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914400" y="3703320"/>
              <a:ext cx="2971800" cy="2011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30000"/>
                </a:lnSpc>
                <a:buNone/>
              </a:pPr>
              <a:r>
                <a:rPr lang="en-US" sz="1250" dirty="0">
                  <a:solidFill>
                    <a:srgbClr val="0A0A0A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Regulatory clarity, large volumes of proprietary data, and durable demand make it a natural home for foundational businesses that scale within compliant environments.</a:t>
              </a:r>
              <a:endParaRPr lang="en-US" sz="1250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36106F0-7951-3EA4-F803-7108A7B33ECC}"/>
              </a:ext>
            </a:extLst>
          </p:cNvPr>
          <p:cNvGrpSpPr/>
          <p:nvPr/>
        </p:nvGrpSpPr>
        <p:grpSpPr>
          <a:xfrm>
            <a:off x="4434840" y="1737360"/>
            <a:ext cx="3520440" cy="4160520"/>
            <a:chOff x="4434840" y="1737360"/>
            <a:chExt cx="3520440" cy="4160520"/>
          </a:xfrm>
        </p:grpSpPr>
        <p:sp>
          <p:nvSpPr>
            <p:cNvPr id="10" name="Shape 8"/>
            <p:cNvSpPr/>
            <p:nvPr/>
          </p:nvSpPr>
          <p:spPr>
            <a:xfrm>
              <a:off x="4434840" y="1737360"/>
              <a:ext cx="3520440" cy="4160520"/>
            </a:xfrm>
            <a:prstGeom prst="rect">
              <a:avLst/>
            </a:prstGeom>
            <a:solidFill>
              <a:srgbClr val="F3F3F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Shape 9"/>
            <p:cNvSpPr/>
            <p:nvPr/>
          </p:nvSpPr>
          <p:spPr>
            <a:xfrm>
              <a:off x="4709160" y="2011680"/>
              <a:ext cx="502920" cy="502920"/>
            </a:xfrm>
            <a:prstGeom prst="ellipse">
              <a:avLst/>
            </a:prstGeom>
            <a:solidFill>
              <a:srgbClr val="2CA2ED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10"/>
            <p:cNvSpPr/>
            <p:nvPr/>
          </p:nvSpPr>
          <p:spPr>
            <a:xfrm>
              <a:off x="4709160" y="2011680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800" b="1" dirty="0">
                  <a:solidFill>
                    <a:srgbClr val="FFFFFF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2</a:t>
              </a:r>
              <a:endParaRPr lang="en-US" sz="1800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4709160" y="2697480"/>
              <a:ext cx="29718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900" b="1" dirty="0">
                  <a:solidFill>
                    <a:srgbClr val="2CA2ED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Core AI Platforms</a:t>
              </a:r>
              <a:endParaRPr lang="en-US" sz="1900" dirty="0">
                <a:solidFill>
                  <a:srgbClr val="2CA2ED"/>
                </a:solidFill>
              </a:endParaRPr>
            </a:p>
          </p:txBody>
        </p:sp>
        <p:sp>
          <p:nvSpPr>
            <p:cNvPr id="14" name="Text 12"/>
            <p:cNvSpPr/>
            <p:nvPr/>
          </p:nvSpPr>
          <p:spPr>
            <a:xfrm>
              <a:off x="4709160" y="3127248"/>
              <a:ext cx="297180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b="1" i="1" dirty="0">
                  <a:solidFill>
                    <a:srgbClr val="2CA2ED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The horizontal layer across every sector</a:t>
              </a:r>
              <a:endParaRPr lang="en-US" sz="1200" dirty="0"/>
            </a:p>
          </p:txBody>
        </p:sp>
        <p:sp>
          <p:nvSpPr>
            <p:cNvPr id="15" name="Text 13"/>
            <p:cNvSpPr/>
            <p:nvPr/>
          </p:nvSpPr>
          <p:spPr>
            <a:xfrm>
              <a:off x="4709160" y="3703320"/>
              <a:ext cx="2971800" cy="2011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30000"/>
                </a:lnSpc>
                <a:buNone/>
              </a:pPr>
              <a:r>
                <a:rPr lang="en-US" sz="1250" dirty="0">
                  <a:solidFill>
                    <a:srgbClr val="0A0A0A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The foundational infrastructure layer for AI. It ranks near the top of both platform and add-on lists because its capabilities feed every other market sector.</a:t>
              </a:r>
              <a:endParaRPr lang="en-US" sz="1250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B0B154B-7F4B-A3A2-AD23-45EAE5885CA1}"/>
              </a:ext>
            </a:extLst>
          </p:cNvPr>
          <p:cNvGrpSpPr/>
          <p:nvPr/>
        </p:nvGrpSpPr>
        <p:grpSpPr>
          <a:xfrm>
            <a:off x="8229600" y="1737360"/>
            <a:ext cx="3520440" cy="4160520"/>
            <a:chOff x="8229600" y="1737360"/>
            <a:chExt cx="3520440" cy="4160520"/>
          </a:xfrm>
        </p:grpSpPr>
        <p:sp>
          <p:nvSpPr>
            <p:cNvPr id="16" name="Shape 14"/>
            <p:cNvSpPr/>
            <p:nvPr/>
          </p:nvSpPr>
          <p:spPr>
            <a:xfrm>
              <a:off x="8229600" y="1737360"/>
              <a:ext cx="3520440" cy="4160520"/>
            </a:xfrm>
            <a:prstGeom prst="rect">
              <a:avLst/>
            </a:prstGeom>
            <a:solidFill>
              <a:srgbClr val="F3F3F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Shape 15"/>
            <p:cNvSpPr/>
            <p:nvPr/>
          </p:nvSpPr>
          <p:spPr>
            <a:xfrm>
              <a:off x="8503920" y="2011680"/>
              <a:ext cx="502920" cy="502920"/>
            </a:xfrm>
            <a:prstGeom prst="ellipse">
              <a:avLst/>
            </a:prstGeom>
            <a:solidFill>
              <a:srgbClr val="F77F04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16"/>
            <p:cNvSpPr/>
            <p:nvPr/>
          </p:nvSpPr>
          <p:spPr>
            <a:xfrm>
              <a:off x="8503920" y="2011680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800" b="1" dirty="0">
                  <a:solidFill>
                    <a:srgbClr val="FFFFFF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3</a:t>
              </a:r>
              <a:endParaRPr lang="en-US" sz="1800" dirty="0"/>
            </a:p>
          </p:txBody>
        </p:sp>
        <p:sp>
          <p:nvSpPr>
            <p:cNvPr id="19" name="Text 17"/>
            <p:cNvSpPr/>
            <p:nvPr/>
          </p:nvSpPr>
          <p:spPr>
            <a:xfrm>
              <a:off x="8503920" y="2697480"/>
              <a:ext cx="29718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900" b="1" dirty="0">
                  <a:solidFill>
                    <a:srgbClr val="F77F04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Software</a:t>
              </a:r>
              <a:endParaRPr lang="en-US" sz="1900" dirty="0">
                <a:solidFill>
                  <a:srgbClr val="F77F04"/>
                </a:solidFill>
              </a:endParaRPr>
            </a:p>
          </p:txBody>
        </p:sp>
        <p:sp>
          <p:nvSpPr>
            <p:cNvPr id="20" name="Text 18"/>
            <p:cNvSpPr/>
            <p:nvPr/>
          </p:nvSpPr>
          <p:spPr>
            <a:xfrm>
              <a:off x="8503920" y="3127248"/>
              <a:ext cx="297180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b="1" i="1" dirty="0">
                  <a:solidFill>
                    <a:srgbClr val="F77F04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The engine of add-on activity</a:t>
              </a:r>
              <a:endParaRPr lang="en-US" sz="1200" dirty="0"/>
            </a:p>
          </p:txBody>
        </p:sp>
        <p:sp>
          <p:nvSpPr>
            <p:cNvPr id="21" name="Text 19"/>
            <p:cNvSpPr/>
            <p:nvPr/>
          </p:nvSpPr>
          <p:spPr>
            <a:xfrm>
              <a:off x="8503920" y="3703320"/>
              <a:ext cx="2971800" cy="2011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30000"/>
                </a:lnSpc>
                <a:buNone/>
              </a:pPr>
              <a:r>
                <a:rPr lang="en-US" sz="1250" dirty="0">
                  <a:solidFill>
                    <a:srgbClr val="0A0A0A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AI's earliest, most obvious enterprise application. Paired with recurring software revenue, it's quickly accretive — exactly what a buy-and-build thesis needs.</a:t>
              </a:r>
              <a:endParaRPr lang="en-US" sz="1250" dirty="0"/>
            </a:p>
          </p:txBody>
        </p:sp>
      </p:grpSp>
      <p:sp>
        <p:nvSpPr>
          <p:cNvPr id="22" name="Text 20"/>
          <p:cNvSpPr/>
          <p:nvPr/>
        </p:nvSpPr>
        <p:spPr>
          <a:xfrm>
            <a:off x="457200" y="649224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3E3E3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Source: Private Equity Info M&amp;A Research Database</a:t>
            </a:r>
            <a:endParaRPr lang="en-US" sz="900" i="1" dirty="0"/>
          </a:p>
        </p:txBody>
      </p:sp>
      <p:sp>
        <p:nvSpPr>
          <p:cNvPr id="23" name="Text 21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5" name="Picture 24" descr="0-6">
            <a:extLst>
              <a:ext uri="{FF2B5EF4-FFF2-40B4-BE49-F238E27FC236}">
                <a16:creationId xmlns:a16="http://schemas.microsoft.com/office/drawing/2014/main" id="{ADEFD314-DFCB-D50A-BA09-AB89149F0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1511" y="316280"/>
            <a:ext cx="1580409" cy="28183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74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FB1CDD-0B22-9A4B-16DB-E509C418B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978AC153-E99E-4EA6-60EE-1F3DEF8B37AF}"/>
              </a:ext>
            </a:extLst>
          </p:cNvPr>
          <p:cNvSpPr/>
          <p:nvPr/>
        </p:nvSpPr>
        <p:spPr>
          <a:xfrm>
            <a:off x="822960" y="2331720"/>
            <a:ext cx="106070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See the data behind the trends.</a:t>
            </a:r>
            <a:endParaRPr lang="en-US" sz="4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08C2685-9B1A-3E4A-8FD0-BD8D55024820}"/>
              </a:ext>
            </a:extLst>
          </p:cNvPr>
          <p:cNvSpPr/>
          <p:nvPr/>
        </p:nvSpPr>
        <p:spPr>
          <a:xfrm>
            <a:off x="822960" y="3383280"/>
            <a:ext cx="9784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C7D0D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Explore Private Equity Info’s database and Signals in a personalized demo.</a:t>
            </a:r>
            <a:endParaRPr lang="en-US" sz="1900" dirty="0"/>
          </a:p>
        </p:txBody>
      </p:sp>
      <p:sp>
        <p:nvSpPr>
          <p:cNvPr id="5" name="Shape 3">
            <a:hlinkClick r:id="rId3"/>
            <a:extLst>
              <a:ext uri="{FF2B5EF4-FFF2-40B4-BE49-F238E27FC236}">
                <a16:creationId xmlns:a16="http://schemas.microsoft.com/office/drawing/2014/main" id="{8125C673-EB34-1811-3EE1-35DBB98E3133}"/>
              </a:ext>
            </a:extLst>
          </p:cNvPr>
          <p:cNvSpPr/>
          <p:nvPr/>
        </p:nvSpPr>
        <p:spPr>
          <a:xfrm>
            <a:off x="822960" y="4111284"/>
            <a:ext cx="2303418" cy="411480"/>
          </a:xfrm>
          <a:prstGeom prst="rect">
            <a:avLst/>
          </a:prstGeom>
          <a:solidFill>
            <a:srgbClr val="F77F04"/>
          </a:solidFill>
          <a:ln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Schedule your demo</a:t>
            </a: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A535904A-9E97-8902-9EF6-02B9A513F061}"/>
              </a:ext>
            </a:extLst>
          </p:cNvPr>
          <p:cNvSpPr/>
          <p:nvPr/>
        </p:nvSpPr>
        <p:spPr>
          <a:xfrm>
            <a:off x="822959" y="464058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9AA7B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Investing Comes of Age: Private Equity Shifts from Platform Creation to Platform Expansion| </a:t>
            </a:r>
            <a:r>
              <a:rPr lang="en-US" sz="1200" b="1" dirty="0">
                <a:solidFill>
                  <a:schemeClr val="bg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Read the full study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D426509B-9CC2-1ED4-06CB-09D9F8818657}"/>
              </a:ext>
            </a:extLst>
          </p:cNvPr>
          <p:cNvSpPr/>
          <p:nvPr/>
        </p:nvSpPr>
        <p:spPr>
          <a:xfrm>
            <a:off x="822960" y="6217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E7C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Prepared from Private Equity Info research</a:t>
            </a:r>
            <a:endParaRPr lang="en-US" sz="1000" i="1" dirty="0"/>
          </a:p>
        </p:txBody>
      </p:sp>
      <p:pic>
        <p:nvPicPr>
          <p:cNvPr id="8" name="Picture 7" descr="PrivateEquityInfo_TruSight_Combined_Logo_2025_White-2">
            <a:extLst>
              <a:ext uri="{FF2B5EF4-FFF2-40B4-BE49-F238E27FC236}">
                <a16:creationId xmlns:a16="http://schemas.microsoft.com/office/drawing/2014/main" id="{362E7952-27B6-F33E-9A28-89C7B82D54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43" y="257556"/>
            <a:ext cx="2060623" cy="365760"/>
          </a:xfrm>
          <a:prstGeom prst="rect">
            <a:avLst/>
          </a:prstGeom>
        </p:spPr>
      </p:pic>
      <p:sp>
        <p:nvSpPr>
          <p:cNvPr id="9" name="Text 21">
            <a:extLst>
              <a:ext uri="{FF2B5EF4-FFF2-40B4-BE49-F238E27FC236}">
                <a16:creationId xmlns:a16="http://schemas.microsoft.com/office/drawing/2014/main" id="{94B8A950-AE9C-79EB-681C-F716FE29DCE9}"/>
              </a:ext>
            </a:extLst>
          </p:cNvPr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chemeClr val="bg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</a:t>
            </a:r>
            <a:endParaRPr lang="en-US" sz="9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086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498</Words>
  <Application>Microsoft Office PowerPoint</Application>
  <PresentationFormat>Widescreen</PresentationFormat>
  <Paragraphs>88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Andy Jones</cp:lastModifiedBy>
  <cp:revision>6</cp:revision>
  <dcterms:created xsi:type="dcterms:W3CDTF">2026-07-27T12:41:27Z</dcterms:created>
  <dcterms:modified xsi:type="dcterms:W3CDTF">2026-07-27T19:50:07Z</dcterms:modified>
</cp:coreProperties>
</file>